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2" r:id="rId2"/>
  </p:sldMasterIdLst>
  <p:notesMasterIdLst>
    <p:notesMasterId r:id="rId51"/>
  </p:notesMasterIdLst>
  <p:handoutMasterIdLst>
    <p:handoutMasterId r:id="rId52"/>
  </p:handoutMasterIdLst>
  <p:sldIdLst>
    <p:sldId id="256" r:id="rId3"/>
    <p:sldId id="375" r:id="rId4"/>
    <p:sldId id="302" r:id="rId5"/>
    <p:sldId id="285" r:id="rId6"/>
    <p:sldId id="346" r:id="rId7"/>
    <p:sldId id="374" r:id="rId8"/>
    <p:sldId id="398" r:id="rId9"/>
    <p:sldId id="304" r:id="rId10"/>
    <p:sldId id="318" r:id="rId11"/>
    <p:sldId id="278" r:id="rId12"/>
    <p:sldId id="381" r:id="rId13"/>
    <p:sldId id="383" r:id="rId14"/>
    <p:sldId id="306" r:id="rId15"/>
    <p:sldId id="379" r:id="rId16"/>
    <p:sldId id="388" r:id="rId17"/>
    <p:sldId id="344" r:id="rId18"/>
    <p:sldId id="343" r:id="rId19"/>
    <p:sldId id="357" r:id="rId20"/>
    <p:sldId id="345" r:id="rId21"/>
    <p:sldId id="361" r:id="rId22"/>
    <p:sldId id="362" r:id="rId23"/>
    <p:sldId id="389" r:id="rId24"/>
    <p:sldId id="413" r:id="rId25"/>
    <p:sldId id="366" r:id="rId26"/>
    <p:sldId id="403" r:id="rId27"/>
    <p:sldId id="404" r:id="rId28"/>
    <p:sldId id="400" r:id="rId29"/>
    <p:sldId id="401" r:id="rId30"/>
    <p:sldId id="405" r:id="rId31"/>
    <p:sldId id="390" r:id="rId32"/>
    <p:sldId id="373" r:id="rId33"/>
    <p:sldId id="384" r:id="rId34"/>
    <p:sldId id="407" r:id="rId35"/>
    <p:sldId id="412" r:id="rId36"/>
    <p:sldId id="406" r:id="rId37"/>
    <p:sldId id="410" r:id="rId38"/>
    <p:sldId id="409" r:id="rId39"/>
    <p:sldId id="411" r:id="rId40"/>
    <p:sldId id="387" r:id="rId41"/>
    <p:sldId id="415" r:id="rId42"/>
    <p:sldId id="414" r:id="rId43"/>
    <p:sldId id="386" r:id="rId44"/>
    <p:sldId id="392" r:id="rId45"/>
    <p:sldId id="395" r:id="rId46"/>
    <p:sldId id="394" r:id="rId47"/>
    <p:sldId id="397" r:id="rId48"/>
    <p:sldId id="416" r:id="rId49"/>
    <p:sldId id="26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6A8A05B-00FA-EE44-9AEF-B81A214E2B1D}">
          <p14:sldIdLst>
            <p14:sldId id="256"/>
            <p14:sldId id="375"/>
            <p14:sldId id="302"/>
            <p14:sldId id="285"/>
            <p14:sldId id="346"/>
            <p14:sldId id="374"/>
            <p14:sldId id="398"/>
          </p14:sldIdLst>
        </p14:section>
        <p14:section name="Project Goals" id="{91D7A0C6-86C1-164B-A546-763462841769}">
          <p14:sldIdLst>
            <p14:sldId id="304"/>
            <p14:sldId id="318"/>
            <p14:sldId id="278"/>
            <p14:sldId id="381"/>
            <p14:sldId id="383"/>
          </p14:sldIdLst>
        </p14:section>
        <p14:section name="Stage 1:  Simple Matrix client" id="{DBAB28F2-F527-3440-9FB4-0252F1D25AFD}">
          <p14:sldIdLst>
            <p14:sldId id="306"/>
            <p14:sldId id="379"/>
            <p14:sldId id="388"/>
            <p14:sldId id="344"/>
            <p14:sldId id="343"/>
            <p14:sldId id="357"/>
            <p14:sldId id="345"/>
            <p14:sldId id="361"/>
            <p14:sldId id="362"/>
            <p14:sldId id="389"/>
            <p14:sldId id="413"/>
            <p14:sldId id="366"/>
            <p14:sldId id="403"/>
            <p14:sldId id="404"/>
            <p14:sldId id="400"/>
            <p14:sldId id="401"/>
            <p14:sldId id="405"/>
            <p14:sldId id="390"/>
            <p14:sldId id="373"/>
          </p14:sldIdLst>
        </p14:section>
        <p14:section name="Stage 2:" id="{0C39B325-037C-BC45-A22B-E05C00FD6465}">
          <p14:sldIdLst>
            <p14:sldId id="384"/>
            <p14:sldId id="407"/>
            <p14:sldId id="412"/>
            <p14:sldId id="406"/>
            <p14:sldId id="410"/>
            <p14:sldId id="409"/>
            <p14:sldId id="411"/>
            <p14:sldId id="387"/>
            <p14:sldId id="415"/>
            <p14:sldId id="414"/>
            <p14:sldId id="386"/>
            <p14:sldId id="392"/>
            <p14:sldId id="395"/>
            <p14:sldId id="394"/>
            <p14:sldId id="397"/>
          </p14:sldIdLst>
        </p14:section>
        <p14:section name="Conclusion" id="{DCD37B80-A915-354C-862B-9656FCD63AE3}">
          <p14:sldIdLst>
            <p14:sldId id="416"/>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BA116"/>
    <a:srgbClr val="C00000"/>
    <a:srgbClr val="FFA826"/>
    <a:srgbClr val="FFACA9"/>
    <a:srgbClr val="B73717"/>
    <a:srgbClr val="1D4999"/>
    <a:srgbClr val="4472C4"/>
    <a:srgbClr val="ED7E31"/>
    <a:srgbClr val="D267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23"/>
    <p:restoredTop sz="86406"/>
  </p:normalViewPr>
  <p:slideViewPr>
    <p:cSldViewPr snapToGrid="0">
      <p:cViewPr varScale="1">
        <p:scale>
          <a:sx n="141" d="100"/>
          <a:sy n="141" d="100"/>
        </p:scale>
        <p:origin x="344" y="184"/>
      </p:cViewPr>
      <p:guideLst/>
    </p:cSldViewPr>
  </p:slideViewPr>
  <p:outlineViewPr>
    <p:cViewPr>
      <p:scale>
        <a:sx n="33" d="100"/>
        <a:sy n="33" d="100"/>
      </p:scale>
      <p:origin x="0" y="-30680"/>
    </p:cViewPr>
  </p:outlineViewPr>
  <p:notesTextViewPr>
    <p:cViewPr>
      <p:scale>
        <a:sx n="125" d="100"/>
        <a:sy n="125" d="100"/>
      </p:scale>
      <p:origin x="0" y="0"/>
    </p:cViewPr>
  </p:notesTextViewPr>
  <p:notesViewPr>
    <p:cSldViewPr snapToGrid="0">
      <p:cViewPr varScale="1">
        <p:scale>
          <a:sx n="124" d="100"/>
          <a:sy n="124" d="100"/>
        </p:scale>
        <p:origin x="294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DB5163-B776-6845-A61A-C7A5AAE75135}" type="doc">
      <dgm:prSet loTypeId="urn:microsoft.com/office/officeart/2005/8/layout/funnel1" loCatId="" qsTypeId="urn:microsoft.com/office/officeart/2005/8/quickstyle/3d4" qsCatId="3D" csTypeId="urn:microsoft.com/office/officeart/2005/8/colors/accent1_2" csCatId="accent1" phldr="1"/>
      <dgm:spPr/>
      <dgm:t>
        <a:bodyPr/>
        <a:lstStyle/>
        <a:p>
          <a:endParaRPr lang="en-US"/>
        </a:p>
      </dgm:t>
    </dgm:pt>
    <dgm:pt modelId="{DE2945BC-050F-514D-8E9E-230B7F504201}">
      <dgm:prSet custT="1"/>
      <dgm:spPr/>
      <dgm:t>
        <a:bodyPr/>
        <a:lstStyle/>
        <a:p>
          <a:pPr algn="l"/>
          <a:r>
            <a:rPr lang="en-US" altLang="zh-CN" sz="5400" b="1" cap="small" spc="250">
              <a:solidFill>
                <a:srgbClr val="1D4999"/>
              </a:solidFill>
              <a:latin typeface="Bebas Neue Bold" panose="00000500000000000000" charset="0"/>
              <a:ea typeface="Alibaba PuHuiTi Medium" panose="00020600040101010101" charset="-122"/>
              <a:cs typeface="Bebas Neue Bold" panose="00000500000000000000" charset="0"/>
            </a:rPr>
            <a:t>r</a:t>
          </a:r>
          <a:r>
            <a:rPr kumimoji="0" lang="en-US" altLang="zh-CN" sz="5400" b="1" i="0" u="none" strike="noStrike"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rPr>
            <a:t>obrix </a:t>
          </a:r>
          <a:endParaRPr kumimoji="0" lang="en-US" altLang="zh-CN" sz="3400" b="1" i="0" u="none" strike="noStrike"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endParaRPr>
        </a:p>
      </dgm:t>
    </dgm:pt>
    <dgm:pt modelId="{83FBCD46-E7A3-A742-AB61-B13A974154E7}" type="parTrans" cxnId="{E17727B8-D0CA-D543-BFA2-33F692E7427D}">
      <dgm:prSet/>
      <dgm:spPr/>
      <dgm:t>
        <a:bodyPr/>
        <a:lstStyle/>
        <a:p>
          <a:endParaRPr lang="en-US"/>
        </a:p>
      </dgm:t>
    </dgm:pt>
    <dgm:pt modelId="{618EA5DF-CC45-654F-98B1-F69C924CD777}" type="sibTrans" cxnId="{E17727B8-D0CA-D543-BFA2-33F692E7427D}">
      <dgm:prSet/>
      <dgm:spPr/>
      <dgm:t>
        <a:bodyPr/>
        <a:lstStyle/>
        <a:p>
          <a:endParaRPr lang="en-US"/>
        </a:p>
      </dgm:t>
    </dgm:pt>
    <dgm:pt modelId="{6AF90773-2974-BE44-879F-38806DCB46B7}" type="pres">
      <dgm:prSet presAssocID="{25DB5163-B776-6845-A61A-C7A5AAE75135}" presName="Name0" presStyleCnt="0">
        <dgm:presLayoutVars>
          <dgm:chMax val="4"/>
          <dgm:resizeHandles val="exact"/>
        </dgm:presLayoutVars>
      </dgm:prSet>
      <dgm:spPr/>
    </dgm:pt>
    <dgm:pt modelId="{4CC591B5-DD76-8347-981B-8031409EF4FE}" type="pres">
      <dgm:prSet presAssocID="{25DB5163-B776-6845-A61A-C7A5AAE75135}" presName="ellipse" presStyleLbl="trBgShp" presStyleIdx="0" presStyleCnt="1" custScaleX="205532" custScaleY="121242" custLinFactNeighborY="-9786"/>
      <dgm:spPr>
        <a:solidFill>
          <a:schemeClr val="accent1">
            <a:tint val="50000"/>
            <a:hueOff val="0"/>
            <a:satOff val="0"/>
            <a:lumOff val="0"/>
            <a:alpha val="39873"/>
          </a:schemeClr>
        </a:solidFill>
      </dgm:spPr>
    </dgm:pt>
    <dgm:pt modelId="{135A027B-969F-F34C-871E-07A8464E016B}" type="pres">
      <dgm:prSet presAssocID="{25DB5163-B776-6845-A61A-C7A5AAE75135}" presName="arrow1" presStyleLbl="fgShp" presStyleIdx="0" presStyleCnt="1" custScaleX="57186" custScaleY="100000" custLinFactNeighborY="7838"/>
      <dgm:spPr/>
    </dgm:pt>
    <dgm:pt modelId="{E8D556DA-5603-1540-95A8-846716241BD1}" type="pres">
      <dgm:prSet presAssocID="{25DB5163-B776-6845-A61A-C7A5AAE75135}" presName="rectangle" presStyleLbl="revTx" presStyleIdx="0" presStyleCnt="1" custScaleX="63331" custLinFactNeighborY="1044">
        <dgm:presLayoutVars>
          <dgm:bulletEnabled val="1"/>
        </dgm:presLayoutVars>
      </dgm:prSet>
      <dgm:spPr/>
    </dgm:pt>
    <dgm:pt modelId="{79D82B93-4F1F-D343-A108-9D89A682C126}" type="pres">
      <dgm:prSet presAssocID="{25DB5163-B776-6845-A61A-C7A5AAE75135}" presName="funnel" presStyleLbl="trAlignAcc1" presStyleIdx="0" presStyleCnt="1" custScaleX="200282" custScaleY="116148"/>
      <dgm:spPr>
        <a:solidFill>
          <a:schemeClr val="lt1">
            <a:hueOff val="0"/>
            <a:satOff val="0"/>
            <a:lumOff val="0"/>
            <a:alpha val="52000"/>
          </a:schemeClr>
        </a:solidFill>
        <a:effectLst>
          <a:outerShdw blurRad="1270000" algn="tl" rotWithShape="0">
            <a:prstClr val="black">
              <a:alpha val="40000"/>
            </a:prstClr>
          </a:outerShdw>
        </a:effectLst>
      </dgm:spPr>
    </dgm:pt>
  </dgm:ptLst>
  <dgm:cxnLst>
    <dgm:cxn modelId="{A6738B67-7A1A-E044-864F-BA0DFDC22B96}" type="presOf" srcId="{25DB5163-B776-6845-A61A-C7A5AAE75135}" destId="{6AF90773-2974-BE44-879F-38806DCB46B7}" srcOrd="0" destOrd="0" presId="urn:microsoft.com/office/officeart/2005/8/layout/funnel1"/>
    <dgm:cxn modelId="{2996ED96-6AC0-C840-BE25-7EC4391CAF5C}" type="presOf" srcId="{DE2945BC-050F-514D-8E9E-230B7F504201}" destId="{E8D556DA-5603-1540-95A8-846716241BD1}" srcOrd="0" destOrd="0" presId="urn:microsoft.com/office/officeart/2005/8/layout/funnel1"/>
    <dgm:cxn modelId="{E17727B8-D0CA-D543-BFA2-33F692E7427D}" srcId="{25DB5163-B776-6845-A61A-C7A5AAE75135}" destId="{DE2945BC-050F-514D-8E9E-230B7F504201}" srcOrd="0" destOrd="0" parTransId="{83FBCD46-E7A3-A742-AB61-B13A974154E7}" sibTransId="{618EA5DF-CC45-654F-98B1-F69C924CD777}"/>
    <dgm:cxn modelId="{A81F86D3-16B8-ED4E-AD8D-7FCDE757B8BC}" type="presParOf" srcId="{6AF90773-2974-BE44-879F-38806DCB46B7}" destId="{4CC591B5-DD76-8347-981B-8031409EF4FE}" srcOrd="0" destOrd="0" presId="urn:microsoft.com/office/officeart/2005/8/layout/funnel1"/>
    <dgm:cxn modelId="{578436F0-43FE-FE4F-B78B-9BCBE330BEC4}" type="presParOf" srcId="{6AF90773-2974-BE44-879F-38806DCB46B7}" destId="{135A027B-969F-F34C-871E-07A8464E016B}" srcOrd="1" destOrd="0" presId="urn:microsoft.com/office/officeart/2005/8/layout/funnel1"/>
    <dgm:cxn modelId="{5E7409A4-0C87-2341-847D-F541E7C0BDD6}" type="presParOf" srcId="{6AF90773-2974-BE44-879F-38806DCB46B7}" destId="{E8D556DA-5603-1540-95A8-846716241BD1}" srcOrd="2" destOrd="0" presId="urn:microsoft.com/office/officeart/2005/8/layout/funnel1"/>
    <dgm:cxn modelId="{9446A498-46F3-B94E-B9D2-BDE6BFFA783B}" type="presParOf" srcId="{6AF90773-2974-BE44-879F-38806DCB46B7}" destId="{79D82B93-4F1F-D343-A108-9D89A682C126}" srcOrd="3"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DB5163-B776-6845-A61A-C7A5AAE75135}" type="doc">
      <dgm:prSet loTypeId="urn:microsoft.com/office/officeart/2005/8/layout/funnel1" loCatId="" qsTypeId="urn:microsoft.com/office/officeart/2005/8/quickstyle/3d4" qsCatId="3D" csTypeId="urn:microsoft.com/office/officeart/2005/8/colors/accent1_2" csCatId="accent1" phldr="1"/>
      <dgm:spPr/>
      <dgm:t>
        <a:bodyPr/>
        <a:lstStyle/>
        <a:p>
          <a:endParaRPr lang="en-US"/>
        </a:p>
      </dgm:t>
    </dgm:pt>
    <dgm:pt modelId="{DE2945BC-050F-514D-8E9E-230B7F504201}">
      <dgm:prSet custT="1"/>
      <dgm:spPr/>
      <dgm:t>
        <a:bodyPr/>
        <a:lstStyle/>
        <a:p>
          <a:pPr algn="l"/>
          <a:r>
            <a:rPr lang="en-US" altLang="zh-CN" sz="5400" b="1" cap="small" spc="250">
              <a:solidFill>
                <a:srgbClr val="1D4999"/>
              </a:solidFill>
              <a:latin typeface="Bebas Neue Bold" panose="00000500000000000000" charset="0"/>
              <a:ea typeface="Alibaba PuHuiTi Medium" panose="00020600040101010101" charset="-122"/>
              <a:cs typeface="Bebas Neue Bold" panose="00000500000000000000" charset="0"/>
            </a:rPr>
            <a:t>r</a:t>
          </a:r>
          <a:r>
            <a:rPr kumimoji="0" lang="en-US" altLang="zh-CN" sz="5400" b="1" i="0" u="none" strike="noStrike"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rPr>
            <a:t>obrix </a:t>
          </a:r>
          <a:endParaRPr kumimoji="0" lang="en-US" altLang="zh-CN" sz="3400" b="1" i="0" u="none" strike="noStrike"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endParaRPr>
        </a:p>
      </dgm:t>
    </dgm:pt>
    <dgm:pt modelId="{83FBCD46-E7A3-A742-AB61-B13A974154E7}" type="parTrans" cxnId="{E17727B8-D0CA-D543-BFA2-33F692E7427D}">
      <dgm:prSet/>
      <dgm:spPr/>
      <dgm:t>
        <a:bodyPr/>
        <a:lstStyle/>
        <a:p>
          <a:endParaRPr lang="en-US"/>
        </a:p>
      </dgm:t>
    </dgm:pt>
    <dgm:pt modelId="{618EA5DF-CC45-654F-98B1-F69C924CD777}" type="sibTrans" cxnId="{E17727B8-D0CA-D543-BFA2-33F692E7427D}">
      <dgm:prSet/>
      <dgm:spPr/>
      <dgm:t>
        <a:bodyPr/>
        <a:lstStyle/>
        <a:p>
          <a:endParaRPr lang="en-US"/>
        </a:p>
      </dgm:t>
    </dgm:pt>
    <dgm:pt modelId="{6AF90773-2974-BE44-879F-38806DCB46B7}" type="pres">
      <dgm:prSet presAssocID="{25DB5163-B776-6845-A61A-C7A5AAE75135}" presName="Name0" presStyleCnt="0">
        <dgm:presLayoutVars>
          <dgm:chMax val="4"/>
          <dgm:resizeHandles val="exact"/>
        </dgm:presLayoutVars>
      </dgm:prSet>
      <dgm:spPr/>
    </dgm:pt>
    <dgm:pt modelId="{4CC591B5-DD76-8347-981B-8031409EF4FE}" type="pres">
      <dgm:prSet presAssocID="{25DB5163-B776-6845-A61A-C7A5AAE75135}" presName="ellipse" presStyleLbl="trBgShp" presStyleIdx="0" presStyleCnt="1" custScaleX="205532" custScaleY="121242" custLinFactNeighborY="-9786"/>
      <dgm:spPr>
        <a:solidFill>
          <a:schemeClr val="accent1">
            <a:tint val="50000"/>
            <a:hueOff val="0"/>
            <a:satOff val="0"/>
            <a:lumOff val="0"/>
            <a:alpha val="39873"/>
          </a:schemeClr>
        </a:solidFill>
      </dgm:spPr>
    </dgm:pt>
    <dgm:pt modelId="{135A027B-969F-F34C-871E-07A8464E016B}" type="pres">
      <dgm:prSet presAssocID="{25DB5163-B776-6845-A61A-C7A5AAE75135}" presName="arrow1" presStyleLbl="fgShp" presStyleIdx="0" presStyleCnt="1" custScaleX="57186" custScaleY="100000" custLinFactNeighborY="7838"/>
      <dgm:spPr/>
    </dgm:pt>
    <dgm:pt modelId="{E8D556DA-5603-1540-95A8-846716241BD1}" type="pres">
      <dgm:prSet presAssocID="{25DB5163-B776-6845-A61A-C7A5AAE75135}" presName="rectangle" presStyleLbl="revTx" presStyleIdx="0" presStyleCnt="1" custScaleX="63331" custLinFactNeighborY="1044">
        <dgm:presLayoutVars>
          <dgm:bulletEnabled val="1"/>
        </dgm:presLayoutVars>
      </dgm:prSet>
      <dgm:spPr/>
    </dgm:pt>
    <dgm:pt modelId="{79D82B93-4F1F-D343-A108-9D89A682C126}" type="pres">
      <dgm:prSet presAssocID="{25DB5163-B776-6845-A61A-C7A5AAE75135}" presName="funnel" presStyleLbl="trAlignAcc1" presStyleIdx="0" presStyleCnt="1" custScaleX="200282" custScaleY="116148"/>
      <dgm:spPr>
        <a:solidFill>
          <a:schemeClr val="lt1">
            <a:hueOff val="0"/>
            <a:satOff val="0"/>
            <a:lumOff val="0"/>
            <a:alpha val="52000"/>
          </a:schemeClr>
        </a:solidFill>
        <a:effectLst>
          <a:outerShdw blurRad="1270000" algn="tl" rotWithShape="0">
            <a:prstClr val="black">
              <a:alpha val="40000"/>
            </a:prstClr>
          </a:outerShdw>
        </a:effectLst>
      </dgm:spPr>
    </dgm:pt>
  </dgm:ptLst>
  <dgm:cxnLst>
    <dgm:cxn modelId="{A6738B67-7A1A-E044-864F-BA0DFDC22B96}" type="presOf" srcId="{25DB5163-B776-6845-A61A-C7A5AAE75135}" destId="{6AF90773-2974-BE44-879F-38806DCB46B7}" srcOrd="0" destOrd="0" presId="urn:microsoft.com/office/officeart/2005/8/layout/funnel1"/>
    <dgm:cxn modelId="{2996ED96-6AC0-C840-BE25-7EC4391CAF5C}" type="presOf" srcId="{DE2945BC-050F-514D-8E9E-230B7F504201}" destId="{E8D556DA-5603-1540-95A8-846716241BD1}" srcOrd="0" destOrd="0" presId="urn:microsoft.com/office/officeart/2005/8/layout/funnel1"/>
    <dgm:cxn modelId="{E17727B8-D0CA-D543-BFA2-33F692E7427D}" srcId="{25DB5163-B776-6845-A61A-C7A5AAE75135}" destId="{DE2945BC-050F-514D-8E9E-230B7F504201}" srcOrd="0" destOrd="0" parTransId="{83FBCD46-E7A3-A742-AB61-B13A974154E7}" sibTransId="{618EA5DF-CC45-654F-98B1-F69C924CD777}"/>
    <dgm:cxn modelId="{A81F86D3-16B8-ED4E-AD8D-7FCDE757B8BC}" type="presParOf" srcId="{6AF90773-2974-BE44-879F-38806DCB46B7}" destId="{4CC591B5-DD76-8347-981B-8031409EF4FE}" srcOrd="0" destOrd="0" presId="urn:microsoft.com/office/officeart/2005/8/layout/funnel1"/>
    <dgm:cxn modelId="{578436F0-43FE-FE4F-B78B-9BCBE330BEC4}" type="presParOf" srcId="{6AF90773-2974-BE44-879F-38806DCB46B7}" destId="{135A027B-969F-F34C-871E-07A8464E016B}" srcOrd="1" destOrd="0" presId="urn:microsoft.com/office/officeart/2005/8/layout/funnel1"/>
    <dgm:cxn modelId="{5E7409A4-0C87-2341-847D-F541E7C0BDD6}" type="presParOf" srcId="{6AF90773-2974-BE44-879F-38806DCB46B7}" destId="{E8D556DA-5603-1540-95A8-846716241BD1}" srcOrd="2" destOrd="0" presId="urn:microsoft.com/office/officeart/2005/8/layout/funnel1"/>
    <dgm:cxn modelId="{9446A498-46F3-B94E-B9D2-BDE6BFFA783B}" type="presParOf" srcId="{6AF90773-2974-BE44-879F-38806DCB46B7}" destId="{79D82B93-4F1F-D343-A108-9D89A682C126}" srcOrd="3" destOrd="0" presId="urn:microsoft.com/office/officeart/2005/8/layout/funnel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591B5-DD76-8347-981B-8031409EF4FE}">
      <dsp:nvSpPr>
        <dsp:cNvPr id="0" name=""/>
        <dsp:cNvSpPr/>
      </dsp:nvSpPr>
      <dsp:spPr>
        <a:xfrm>
          <a:off x="543371" y="71254"/>
          <a:ext cx="10053768" cy="2059637"/>
        </a:xfrm>
        <a:prstGeom prst="ellipse">
          <a:avLst/>
        </a:prstGeom>
        <a:solidFill>
          <a:schemeClr val="accent1">
            <a:tint val="50000"/>
            <a:hueOff val="0"/>
            <a:satOff val="0"/>
            <a:lumOff val="0"/>
            <a:alpha val="39873"/>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135A027B-969F-F34C-871E-07A8464E016B}">
      <dsp:nvSpPr>
        <dsp:cNvPr id="0" name=""/>
        <dsp:cNvSpPr/>
      </dsp:nvSpPr>
      <dsp:spPr>
        <a:xfrm>
          <a:off x="5306783" y="4625220"/>
          <a:ext cx="542112" cy="606708"/>
        </a:xfrm>
        <a:prstGeom prst="downArrow">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D556DA-5603-1540-95A8-846716241BD1}">
      <dsp:nvSpPr>
        <dsp:cNvPr id="0" name=""/>
        <dsp:cNvSpPr/>
      </dsp:nvSpPr>
      <dsp:spPr>
        <a:xfrm>
          <a:off x="4136961" y="5063032"/>
          <a:ext cx="2881756" cy="1137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48" tIns="384048" rIns="384048" bIns="384048" numCol="1" spcCol="1270" anchor="ctr" anchorCtr="0">
          <a:noAutofit/>
        </a:bodyPr>
        <a:lstStyle/>
        <a:p>
          <a:pPr marL="0" lvl="0" indent="0" algn="l" defTabSz="2400300">
            <a:lnSpc>
              <a:spcPct val="90000"/>
            </a:lnSpc>
            <a:spcBef>
              <a:spcPct val="0"/>
            </a:spcBef>
            <a:spcAft>
              <a:spcPct val="35000"/>
            </a:spcAft>
            <a:buNone/>
          </a:pPr>
          <a:r>
            <a:rPr lang="en-US" altLang="zh-CN" sz="5400" b="1" kern="1200" cap="small" spc="250">
              <a:solidFill>
                <a:srgbClr val="1D4999"/>
              </a:solidFill>
              <a:latin typeface="Bebas Neue Bold" panose="00000500000000000000" charset="0"/>
              <a:ea typeface="Alibaba PuHuiTi Medium" panose="00020600040101010101" charset="-122"/>
              <a:cs typeface="Bebas Neue Bold" panose="00000500000000000000" charset="0"/>
            </a:rPr>
            <a:t>r</a:t>
          </a:r>
          <a:r>
            <a:rPr kumimoji="0" lang="en-US" altLang="zh-CN" sz="5400" b="1" i="0" u="none" strike="noStrike" kern="1200"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rPr>
            <a:t>obrix </a:t>
          </a:r>
          <a:endParaRPr kumimoji="0" lang="en-US" altLang="zh-CN" sz="3400" b="1" i="0" u="none" strike="noStrike" kern="1200"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endParaRPr>
        </a:p>
      </dsp:txBody>
      <dsp:txXfrm>
        <a:off x="4136961" y="5063032"/>
        <a:ext cx="2881756" cy="1137577"/>
      </dsp:txXfrm>
    </dsp:sp>
    <dsp:sp modelId="{79D82B93-4F1F-D343-A108-9D89A682C126}">
      <dsp:nvSpPr>
        <dsp:cNvPr id="0" name=""/>
        <dsp:cNvSpPr/>
      </dsp:nvSpPr>
      <dsp:spPr>
        <a:xfrm>
          <a:off x="261659" y="-133530"/>
          <a:ext cx="10632360" cy="4932754"/>
        </a:xfrm>
        <a:prstGeom prst="funnel">
          <a:avLst/>
        </a:prstGeom>
        <a:solidFill>
          <a:schemeClr val="lt1">
            <a:hueOff val="0"/>
            <a:satOff val="0"/>
            <a:lumOff val="0"/>
            <a:alpha val="52000"/>
          </a:schemeClr>
        </a:solidFill>
        <a:ln w="6350" cap="flat" cmpd="sng" algn="ctr">
          <a:solidFill>
            <a:schemeClr val="accent1">
              <a:hueOff val="0"/>
              <a:satOff val="0"/>
              <a:lumOff val="0"/>
              <a:alphaOff val="0"/>
            </a:schemeClr>
          </a:solidFill>
          <a:prstDash val="solid"/>
          <a:miter lim="800000"/>
        </a:ln>
        <a:effectLst>
          <a:outerShdw blurRad="1270000" algn="tl" rotWithShape="0">
            <a:prstClr val="black">
              <a:alpha val="40000"/>
            </a:prstClr>
          </a:outerShdw>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591B5-DD76-8347-981B-8031409EF4FE}">
      <dsp:nvSpPr>
        <dsp:cNvPr id="0" name=""/>
        <dsp:cNvSpPr/>
      </dsp:nvSpPr>
      <dsp:spPr>
        <a:xfrm>
          <a:off x="543371" y="71254"/>
          <a:ext cx="10053768" cy="2059637"/>
        </a:xfrm>
        <a:prstGeom prst="ellipse">
          <a:avLst/>
        </a:prstGeom>
        <a:solidFill>
          <a:schemeClr val="accent1">
            <a:tint val="50000"/>
            <a:hueOff val="0"/>
            <a:satOff val="0"/>
            <a:lumOff val="0"/>
            <a:alpha val="39873"/>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135A027B-969F-F34C-871E-07A8464E016B}">
      <dsp:nvSpPr>
        <dsp:cNvPr id="0" name=""/>
        <dsp:cNvSpPr/>
      </dsp:nvSpPr>
      <dsp:spPr>
        <a:xfrm>
          <a:off x="5306783" y="4625220"/>
          <a:ext cx="542112" cy="606708"/>
        </a:xfrm>
        <a:prstGeom prst="downArrow">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E8D556DA-5603-1540-95A8-846716241BD1}">
      <dsp:nvSpPr>
        <dsp:cNvPr id="0" name=""/>
        <dsp:cNvSpPr/>
      </dsp:nvSpPr>
      <dsp:spPr>
        <a:xfrm>
          <a:off x="4136961" y="5063032"/>
          <a:ext cx="2881756" cy="1137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48" tIns="384048" rIns="384048" bIns="384048" numCol="1" spcCol="1270" anchor="ctr" anchorCtr="0">
          <a:noAutofit/>
        </a:bodyPr>
        <a:lstStyle/>
        <a:p>
          <a:pPr marL="0" lvl="0" indent="0" algn="l" defTabSz="2400300">
            <a:lnSpc>
              <a:spcPct val="90000"/>
            </a:lnSpc>
            <a:spcBef>
              <a:spcPct val="0"/>
            </a:spcBef>
            <a:spcAft>
              <a:spcPct val="35000"/>
            </a:spcAft>
            <a:buNone/>
          </a:pPr>
          <a:r>
            <a:rPr lang="en-US" altLang="zh-CN" sz="5400" b="1" kern="1200" cap="small" spc="250">
              <a:solidFill>
                <a:srgbClr val="1D4999"/>
              </a:solidFill>
              <a:latin typeface="Bebas Neue Bold" panose="00000500000000000000" charset="0"/>
              <a:ea typeface="Alibaba PuHuiTi Medium" panose="00020600040101010101" charset="-122"/>
              <a:cs typeface="Bebas Neue Bold" panose="00000500000000000000" charset="0"/>
            </a:rPr>
            <a:t>r</a:t>
          </a:r>
          <a:r>
            <a:rPr kumimoji="0" lang="en-US" altLang="zh-CN" sz="5400" b="1" i="0" u="none" strike="noStrike" kern="1200"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rPr>
            <a:t>obrix </a:t>
          </a:r>
          <a:endParaRPr kumimoji="0" lang="en-US" altLang="zh-CN" sz="3400" b="1" i="0" u="none" strike="noStrike" kern="1200" cap="small" spc="250" normalizeH="0" noProof="0">
            <a:ln/>
            <a:solidFill>
              <a:srgbClr val="1D4999"/>
            </a:solidFill>
            <a:effectLst/>
            <a:uLnTx/>
            <a:uFillTx/>
            <a:latin typeface="Bebas Neue Bold" panose="00000500000000000000" charset="0"/>
            <a:ea typeface="Alibaba PuHuiTi Medium" panose="00020600040101010101" charset="-122"/>
            <a:cs typeface="Bebas Neue Bold" panose="00000500000000000000" charset="0"/>
          </a:endParaRPr>
        </a:p>
      </dsp:txBody>
      <dsp:txXfrm>
        <a:off x="4136961" y="5063032"/>
        <a:ext cx="2881756" cy="1137577"/>
      </dsp:txXfrm>
    </dsp:sp>
    <dsp:sp modelId="{79D82B93-4F1F-D343-A108-9D89A682C126}">
      <dsp:nvSpPr>
        <dsp:cNvPr id="0" name=""/>
        <dsp:cNvSpPr/>
      </dsp:nvSpPr>
      <dsp:spPr>
        <a:xfrm>
          <a:off x="261659" y="-133530"/>
          <a:ext cx="10632360" cy="4932754"/>
        </a:xfrm>
        <a:prstGeom prst="funnel">
          <a:avLst/>
        </a:prstGeom>
        <a:solidFill>
          <a:schemeClr val="lt1">
            <a:hueOff val="0"/>
            <a:satOff val="0"/>
            <a:lumOff val="0"/>
            <a:alpha val="52000"/>
          </a:schemeClr>
        </a:solidFill>
        <a:ln w="6350" cap="flat" cmpd="sng" algn="ctr">
          <a:solidFill>
            <a:schemeClr val="accent1">
              <a:hueOff val="0"/>
              <a:satOff val="0"/>
              <a:lumOff val="0"/>
              <a:alphaOff val="0"/>
            </a:schemeClr>
          </a:solidFill>
          <a:prstDash val="solid"/>
          <a:miter lim="800000"/>
        </a:ln>
        <a:effectLst>
          <a:outerShdw blurRad="1270000" algn="tl" rotWithShape="0">
            <a:prstClr val="black">
              <a:alpha val="40000"/>
            </a:prstClr>
          </a:outerShdw>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003816-4241-EC43-4AA4-2609603F8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A72EEA-8EBE-74A9-21B6-7CF598F57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FC268-0C23-A142-88D4-C9019B02CBA6}" type="datetimeFigureOut">
              <a:rPr lang="en-US" smtClean="0"/>
              <a:t>5/7/24</a:t>
            </a:fld>
            <a:endParaRPr lang="en-US"/>
          </a:p>
        </p:txBody>
      </p:sp>
      <p:sp>
        <p:nvSpPr>
          <p:cNvPr id="4" name="Footer Placeholder 3">
            <a:extLst>
              <a:ext uri="{FF2B5EF4-FFF2-40B4-BE49-F238E27FC236}">
                <a16:creationId xmlns:a16="http://schemas.microsoft.com/office/drawing/2014/main" id="{C419BC28-BBB1-8BD8-C069-65F4715879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EEEB78-DB8E-A5C5-E8D7-5FD3A4F5AB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2A01-2159-AA4B-BFDA-DAD143B0D05D}" type="slidenum">
              <a:rPr lang="en-US" smtClean="0"/>
              <a:t>‹#›</a:t>
            </a:fld>
            <a:endParaRPr lang="en-US"/>
          </a:p>
        </p:txBody>
      </p:sp>
    </p:spTree>
    <p:extLst>
      <p:ext uri="{BB962C8B-B14F-4D97-AF65-F5344CB8AC3E}">
        <p14:creationId xmlns:p14="http://schemas.microsoft.com/office/powerpoint/2010/main" val="3793338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4C619-BA94-FA41-A802-46050008D482}" type="datetimeFigureOut">
              <a:rPr lang="en-US" smtClean="0"/>
              <a:t>5/7/24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B4AED-F6E6-984F-804C-9CFE1FD5EBEF}" type="slidenum">
              <a:rPr lang="en-US" smtClean="0"/>
              <a:t>‹#›</a:t>
            </a:fld>
            <a:endParaRPr lang="en-US"/>
          </a:p>
        </p:txBody>
      </p:sp>
    </p:spTree>
    <p:extLst>
      <p:ext uri="{BB962C8B-B14F-4D97-AF65-F5344CB8AC3E}">
        <p14:creationId xmlns:p14="http://schemas.microsoft.com/office/powerpoint/2010/main" val="208849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宋体"/>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宋体"/>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lead the development of this app to help drive the design of OSIRIS and prioritize which service abstractions we implement first.</a:t>
            </a:r>
          </a:p>
          <a:p>
            <a:endParaRPr lang="en-US"/>
          </a:p>
          <a:p>
            <a:r>
              <a:rPr lang="en-US"/>
              <a:t>We expect this application to consist of quite a few entities spread across the application, both for app logic and business logic, </a:t>
            </a:r>
          </a:p>
          <a:p>
            <a:r>
              <a:rPr lang="en-US"/>
              <a:t>as well as significant UI and UX components that will serve as valuable stress tests for the UI toolkits, which are still in active development.</a:t>
            </a:r>
          </a:p>
          <a:p>
            <a:endParaRPr lang="en-US"/>
          </a:p>
          <a:p>
            <a:pPr indent="-111125">
              <a:buNone/>
            </a:pPr>
            <a:r>
              <a:rPr lang="en-US" sz="1200"/>
              <a:t>One good thing about this choice of application category is that there are several existing examples,</a:t>
            </a:r>
          </a:p>
          <a:p>
            <a:pPr indent="-111125">
              <a:buNone/>
            </a:pPr>
            <a:r>
              <a:rPr lang="en-US" sz="1200"/>
              <a:t>which we can use as a basis of comparison to help evaluate key aspects of </a:t>
            </a:r>
            <a:r>
              <a:rPr lang="en-US" sz="1200" err="1"/>
              <a:t>Robius</a:t>
            </a:r>
            <a:r>
              <a:rPr lang="en-US" sz="1200"/>
              <a:t> like overall performance, ease of development, and more.</a:t>
            </a:r>
          </a:p>
          <a:p>
            <a:pPr indent="-111125">
              <a:buNone/>
            </a:pPr>
            <a:r>
              <a:rPr lang="en-US" sz="1200"/>
              <a:t>Those applications include:</a:t>
            </a:r>
          </a:p>
          <a:p>
            <a:pPr marL="461963" indent="-225425">
              <a:lnSpc>
                <a:spcPct val="100000"/>
              </a:lnSpc>
              <a:spcBef>
                <a:spcPts val="400"/>
              </a:spcBef>
            </a:pPr>
            <a:r>
              <a:rPr lang="en-US" sz="1200"/>
              <a:t>Element, the first-party Matrix chat, and their newer apps Element-X that I previously mentioned,</a:t>
            </a:r>
          </a:p>
          <a:p>
            <a:pPr marL="461963" indent="-225425">
              <a:lnSpc>
                <a:spcPct val="100000"/>
              </a:lnSpc>
              <a:spcBef>
                <a:spcPts val="400"/>
              </a:spcBef>
            </a:pPr>
            <a:r>
              <a:rPr lang="en-US" sz="1200" err="1"/>
              <a:t>Fluffychat</a:t>
            </a:r>
            <a:r>
              <a:rPr lang="en-US" sz="1200"/>
              <a:t>, a Matrix chat client written in Flutter,</a:t>
            </a:r>
          </a:p>
          <a:p>
            <a:pPr marL="461963" indent="-225425">
              <a:lnSpc>
                <a:spcPct val="100000"/>
              </a:lnSpc>
              <a:spcBef>
                <a:spcPts val="400"/>
              </a:spcBef>
            </a:pPr>
            <a:r>
              <a:rPr lang="en-US" sz="1200" err="1"/>
              <a:t>Quadrix</a:t>
            </a:r>
            <a:endParaRPr lang="en-US" sz="1200"/>
          </a:p>
          <a:p>
            <a:pPr marL="461963" indent="-225425">
              <a:lnSpc>
                <a:spcPct val="100000"/>
              </a:lnSpc>
              <a:spcBef>
                <a:spcPts val="400"/>
              </a:spcBef>
            </a:pPr>
            <a:r>
              <a:rPr lang="en-US" sz="1200" err="1"/>
              <a:t>Cinny</a:t>
            </a:r>
            <a:endParaRPr lang="en-US" sz="1200"/>
          </a:p>
          <a:p>
            <a:pPr marL="461963" indent="-225425">
              <a:lnSpc>
                <a:spcPct val="100000"/>
              </a:lnSpc>
              <a:spcBef>
                <a:spcPts val="400"/>
              </a:spcBef>
            </a:pPr>
            <a:r>
              <a:rPr lang="en-US" sz="1200" err="1"/>
              <a:t>Schildi</a:t>
            </a:r>
            <a:r>
              <a:rPr lang="en-US" sz="1200"/>
              <a:t> Chat</a:t>
            </a:r>
          </a:p>
        </p:txBody>
      </p:sp>
      <p:sp>
        <p:nvSpPr>
          <p:cNvPr id="4" name="Slide Number Placeholder 3"/>
          <p:cNvSpPr>
            <a:spLocks noGrp="1"/>
          </p:cNvSpPr>
          <p:nvPr>
            <p:ph type="sldNum" sz="quarter" idx="5"/>
          </p:nvPr>
        </p:nvSpPr>
        <p:spPr/>
        <p:txBody>
          <a:bodyPr/>
          <a:lstStyle/>
          <a:p>
            <a:fld id="{3B7B4AED-F6E6-984F-804C-9CFE1FD5EBEF}" type="slidenum">
              <a:rPr lang="en-US" smtClean="0"/>
              <a:t>10</a:t>
            </a:fld>
            <a:endParaRPr lang="en-US"/>
          </a:p>
        </p:txBody>
      </p:sp>
    </p:spTree>
    <p:extLst>
      <p:ext uri="{BB962C8B-B14F-4D97-AF65-F5344CB8AC3E}">
        <p14:creationId xmlns:p14="http://schemas.microsoft.com/office/powerpoint/2010/main" val="1568377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11</a:t>
            </a:fld>
            <a:endParaRPr lang="en-US"/>
          </a:p>
        </p:txBody>
      </p:sp>
    </p:spTree>
    <p:extLst>
      <p:ext uri="{BB962C8B-B14F-4D97-AF65-F5344CB8AC3E}">
        <p14:creationId xmlns:p14="http://schemas.microsoft.com/office/powerpoint/2010/main" val="180212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Stage 1:  [now]  Robrix as a simple Matrix client</a:t>
            </a:r>
          </a:p>
          <a:p>
            <a:pPr marL="628650" lvl="1" indent="-171450">
              <a:buFont typeface="Arial" panose="020B0604020202020204" pitchFamily="34" charset="0"/>
              <a:buChar char="•"/>
            </a:pPr>
            <a:r>
              <a:rPr lang="en-US"/>
              <a:t>Try to reach fundamental </a:t>
            </a:r>
            <a:r>
              <a:rPr lang="en-US" err="1"/>
              <a:t>featureset</a:t>
            </a:r>
            <a:r>
              <a:rPr lang="en-US"/>
              <a:t> to prove </a:t>
            </a:r>
            <a:r>
              <a:rPr lang="en-US" err="1"/>
              <a:t>Robius</a:t>
            </a:r>
            <a:r>
              <a:rPr lang="en-US"/>
              <a:t> works</a:t>
            </a:r>
          </a:p>
          <a:p>
            <a:pPr marL="1085850" lvl="2" indent="-171450">
              <a:buFont typeface="Arial" panose="020B0604020202020204" pitchFamily="34" charset="0"/>
              <a:buChar char="•"/>
            </a:pPr>
            <a:r>
              <a:rPr lang="en-US"/>
              <a:t>(whilst building the entire UI &amp; App Dev ecosystem)</a:t>
            </a:r>
          </a:p>
          <a:p>
            <a:pPr marL="628650" lvl="1" indent="-171450">
              <a:buFont typeface="Arial" panose="020B0604020202020204" pitchFamily="34" charset="0"/>
              <a:buChar char="•"/>
            </a:pPr>
            <a:r>
              <a:rPr lang="en-US"/>
              <a:t>Structure of Robrix</a:t>
            </a:r>
          </a:p>
          <a:p>
            <a:pPr marL="1085850" lvl="2" indent="-171450">
              <a:buFont typeface="Arial" panose="020B0604020202020204" pitchFamily="34" charset="0"/>
              <a:buChar char="•"/>
            </a:pPr>
            <a:r>
              <a:rPr lang="en-US"/>
              <a:t>Arch diagram of Robius, then Arch diagram of Robrix</a:t>
            </a:r>
          </a:p>
          <a:p>
            <a:pPr marL="1085850" lvl="2" indent="-171450">
              <a:buFont typeface="Arial" panose="020B0604020202020204" pitchFamily="34" charset="0"/>
              <a:buChar char="•"/>
            </a:pPr>
            <a:r>
              <a:rPr lang="en-US"/>
              <a:t>Then actual block diagram of software components in Robrix</a:t>
            </a:r>
          </a:p>
          <a:p>
            <a:pPr marL="1543050" lvl="3" indent="-171450">
              <a:buFont typeface="Arial" panose="020B0604020202020204" pitchFamily="34" charset="0"/>
              <a:buChar char="•"/>
            </a:pPr>
            <a:r>
              <a:rPr lang="en-US"/>
              <a:t>e.g., UI main thread, using Makepad components, using background threads, </a:t>
            </a:r>
            <a:r>
              <a:rPr lang="en-US" err="1"/>
              <a:t>tokio</a:t>
            </a:r>
            <a:r>
              <a:rPr lang="en-US"/>
              <a:t> for async, matrix rust SDK, the app talking to </a:t>
            </a:r>
            <a:r>
              <a:rPr lang="en-US" err="1"/>
              <a:t>robius</a:t>
            </a:r>
            <a:r>
              <a:rPr lang="en-US"/>
              <a:t> components off to the side, which talk directly to the platform</a:t>
            </a:r>
          </a:p>
          <a:p>
            <a:pPr marL="628650" lvl="1" indent="-171450">
              <a:buFont typeface="Arial" panose="020B0604020202020204" pitchFamily="34" charset="0"/>
              <a:buChar char="•"/>
            </a:pPr>
            <a:r>
              <a:rPr lang="en-US"/>
              <a:t>Demo of Robrix</a:t>
            </a:r>
          </a:p>
          <a:p>
            <a:pPr marL="171450" indent="-171450">
              <a:buFont typeface="Arial" panose="020B0604020202020204" pitchFamily="34" charset="0"/>
              <a:buChar char="•"/>
            </a:pPr>
            <a:r>
              <a:rPr lang="en-US"/>
              <a:t>Stage 2:  [within 1 year] Robrix as a power-user Matrix client</a:t>
            </a:r>
          </a:p>
          <a:p>
            <a:pPr marL="628650" lvl="1" indent="-171450">
              <a:buFont typeface="Arial" panose="020B0604020202020204" pitchFamily="34" charset="0"/>
              <a:buChar char="•"/>
            </a:pPr>
            <a:r>
              <a:rPr lang="en-US" err="1"/>
              <a:t>Approx</a:t>
            </a:r>
            <a:r>
              <a:rPr lang="en-US"/>
              <a:t> feature parity with existing clients</a:t>
            </a:r>
          </a:p>
          <a:p>
            <a:pPr marL="628650" lvl="1" indent="-171450">
              <a:buFont typeface="Arial" panose="020B0604020202020204" pitchFamily="34" charset="0"/>
              <a:buChar char="•"/>
            </a:pPr>
            <a:r>
              <a:rPr lang="en-US"/>
              <a:t>Plus more: side-by-side-by-side layout of horizontal panes (desktop, tablet, foldable)</a:t>
            </a:r>
          </a:p>
          <a:p>
            <a:pPr marL="628650" lvl="1" indent="-171450">
              <a:buFont typeface="Arial" panose="020B0604020202020204" pitchFamily="34" charset="0"/>
              <a:buChar char="•"/>
            </a:pPr>
            <a:r>
              <a:rPr lang="en-US"/>
              <a:t>Visually beautiful and customizable</a:t>
            </a:r>
          </a:p>
          <a:p>
            <a:pPr marL="628650" lvl="1" indent="-171450">
              <a:buFont typeface="Arial" panose="020B0604020202020204" pitchFamily="34" charset="0"/>
              <a:buChar char="•"/>
            </a:pPr>
            <a:r>
              <a:rPr lang="en-US"/>
              <a:t>Fast nav, keyboard-driven interaction mode</a:t>
            </a:r>
          </a:p>
          <a:p>
            <a:pPr marL="628650" lvl="1" indent="-171450">
              <a:buFont typeface="Arial" panose="020B0604020202020204" pitchFamily="34" charset="0"/>
              <a:buChar char="•"/>
            </a:pPr>
            <a:r>
              <a:rPr lang="en-US"/>
              <a:t>Integration of </a:t>
            </a:r>
            <a:r>
              <a:rPr lang="en-US" b="1"/>
              <a:t>local</a:t>
            </a:r>
            <a:r>
              <a:rPr lang="en-US"/>
              <a:t> LLMs for many benefits without jeopardizing E2EE or data sovereignty:</a:t>
            </a:r>
          </a:p>
          <a:p>
            <a:pPr marL="1085850" lvl="2" indent="-171450">
              <a:buFont typeface="Arial" panose="020B0604020202020204" pitchFamily="34" charset="0"/>
              <a:buChar char="•"/>
            </a:pPr>
            <a:r>
              <a:rPr lang="en-US"/>
              <a:t>AI-assisted chat synopses, topic analysis, “what you missed”, </a:t>
            </a:r>
            <a:r>
              <a:rPr lang="en-US" err="1"/>
              <a:t>etc</a:t>
            </a:r>
            <a:endParaRPr lang="en-US"/>
          </a:p>
          <a:p>
            <a:pPr marL="1085850" lvl="2" indent="-171450">
              <a:buFont typeface="Arial" panose="020B0604020202020204" pitchFamily="34" charset="0"/>
              <a:buChar char="•"/>
            </a:pPr>
            <a:r>
              <a:rPr lang="en-US"/>
              <a:t>Automatic </a:t>
            </a:r>
            <a:r>
              <a:rPr lang="en-US" i="1"/>
              <a:t>public </a:t>
            </a:r>
            <a:r>
              <a:rPr lang="en-US"/>
              <a:t>chat-bot response channels to help newcomers to large open-source communities</a:t>
            </a:r>
          </a:p>
          <a:p>
            <a:pPr marL="171450" indent="-171450">
              <a:buFont typeface="Arial" panose="020B0604020202020204" pitchFamily="34" charset="0"/>
              <a:buChar char="•"/>
            </a:pPr>
            <a:r>
              <a:rPr lang="en-US"/>
              <a:t>Stage 3:  [1+ year out]  Robrix as a central hub for federated services</a:t>
            </a:r>
          </a:p>
          <a:p>
            <a:pPr marL="628650" lvl="1" indent="-171450">
              <a:buFont typeface="Arial" panose="020B0604020202020204" pitchFamily="34" charset="0"/>
              <a:buChar char="•"/>
            </a:pPr>
            <a:r>
              <a:rPr lang="en-US"/>
              <a:t>Introduce our vision for other services: </a:t>
            </a:r>
            <a:r>
              <a:rPr lang="en-US" err="1"/>
              <a:t>ActivityPub</a:t>
            </a:r>
            <a:r>
              <a:rPr lang="en-US"/>
              <a:t>, mastodon, </a:t>
            </a:r>
            <a:r>
              <a:rPr lang="en-US" err="1"/>
              <a:t>lemmy</a:t>
            </a:r>
            <a:r>
              <a:rPr lang="en-US"/>
              <a:t>, code/reviews (</a:t>
            </a:r>
            <a:r>
              <a:rPr lang="en-US" err="1"/>
              <a:t>github</a:t>
            </a:r>
            <a:r>
              <a:rPr lang="en-US"/>
              <a:t>)</a:t>
            </a:r>
          </a:p>
          <a:p>
            <a:pPr marL="628650" lvl="1" indent="-171450">
              <a:buFont typeface="Arial" panose="020B0604020202020204" pitchFamily="34" charset="0"/>
              <a:buChar char="•"/>
            </a:pPr>
            <a:r>
              <a:rPr lang="en-US"/>
              <a:t>All the stuff the open-source community wants, all in one place</a:t>
            </a:r>
          </a:p>
          <a:p>
            <a:pPr marL="1085850" lvl="2" indent="-171450">
              <a:buFont typeface="Arial" panose="020B0604020202020204" pitchFamily="34" charset="0"/>
              <a:buChar char="•"/>
            </a:pPr>
            <a:r>
              <a:rPr lang="en-US"/>
              <a:t>Singular </a:t>
            </a:r>
            <a:r>
              <a:rPr lang="en-US" err="1"/>
              <a:t>idenity</a:t>
            </a:r>
            <a:r>
              <a:rPr lang="en-US"/>
              <a:t> management &amp; support via integration with Open Wallet Foundation</a:t>
            </a:r>
          </a:p>
          <a:p>
            <a:pPr marL="171450" indent="-171450">
              <a:buFont typeface="Arial" panose="020B0604020202020204" pitchFamily="34" charset="0"/>
              <a:buChar char="•"/>
            </a:pPr>
            <a:endParaRPr lang="en-US"/>
          </a:p>
          <a:p>
            <a:pPr marL="628650" lvl="1" indent="-171450">
              <a:buFont typeface="Arial" panose="020B0604020202020204" pitchFamily="34" charset="0"/>
              <a:buChar char="•"/>
            </a:pPr>
            <a:endParaRPr lang="en-US"/>
          </a:p>
          <a:p>
            <a:pPr marL="628650" lvl="1"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12</a:t>
            </a:fld>
            <a:endParaRPr lang="en-US"/>
          </a:p>
        </p:txBody>
      </p:sp>
    </p:spTree>
    <p:extLst>
      <p:ext uri="{BB962C8B-B14F-4D97-AF65-F5344CB8AC3E}">
        <p14:creationId xmlns:p14="http://schemas.microsoft.com/office/powerpoint/2010/main" val="2297829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13</a:t>
            </a:fld>
            <a:endParaRPr lang="en-US"/>
          </a:p>
        </p:txBody>
      </p:sp>
    </p:spTree>
    <p:extLst>
      <p:ext uri="{BB962C8B-B14F-4D97-AF65-F5344CB8AC3E}">
        <p14:creationId xmlns:p14="http://schemas.microsoft.com/office/powerpoint/2010/main" val="2092823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spcBef>
                <a:spcPts val="0"/>
              </a:spcBef>
              <a:spcAft>
                <a:spcPts val="0"/>
              </a:spcAft>
              <a:buFont typeface="Courier New" panose="02070309020205020404" pitchFamily="49" charset="0"/>
              <a:buChar char="o"/>
            </a:pPr>
            <a:r>
              <a:rPr lang="en-US" sz="1200" kern="100">
                <a:effectLst/>
                <a:latin typeface="Calibri" panose="020F0502020204030204" pitchFamily="34" charset="0"/>
                <a:ea typeface="Calibri" panose="020F0502020204030204" pitchFamily="34" charset="0"/>
                <a:cs typeface="Times New Roman" panose="02020603050405020304" pitchFamily="18" charset="0"/>
              </a:rPr>
              <a:t>Finish Robrix app Stage 1:  realizing </a:t>
            </a:r>
            <a:r>
              <a:rPr lang="en-US" sz="1200" i="1" kern="100">
                <a:effectLst/>
                <a:latin typeface="Calibri" panose="020F0502020204030204" pitchFamily="34" charset="0"/>
                <a:ea typeface="Calibri" panose="020F0502020204030204" pitchFamily="34" charset="0"/>
                <a:cs typeface="Times New Roman" panose="02020603050405020304" pitchFamily="18" charset="0"/>
              </a:rPr>
              <a:t>fundamental</a:t>
            </a:r>
            <a:r>
              <a:rPr lang="en-US" sz="1200" kern="100">
                <a:effectLst/>
                <a:latin typeface="Calibri" panose="020F0502020204030204" pitchFamily="34" charset="0"/>
                <a:ea typeface="Calibri" panose="020F0502020204030204" pitchFamily="34" charset="0"/>
                <a:cs typeface="Times New Roman" panose="02020603050405020304" pitchFamily="18" charset="0"/>
              </a:rPr>
              <a:t> Matrix client features.</a:t>
            </a:r>
          </a:p>
          <a:p>
            <a:pPr marL="1143000" marR="0" lvl="2" indent="-228600">
              <a:spcBef>
                <a:spcPts val="0"/>
              </a:spcBef>
              <a:spcAft>
                <a:spcPts val="0"/>
              </a:spcAft>
              <a:buFont typeface="Wingdings" pitchFamily="2" charset="2"/>
              <a:buChar char=""/>
            </a:pPr>
            <a:r>
              <a:rPr lang="en-US" sz="1200" kern="100">
                <a:effectLst/>
                <a:latin typeface="Calibri" panose="020F0502020204030204" pitchFamily="34" charset="0"/>
                <a:ea typeface="Calibri" panose="020F0502020204030204" pitchFamily="34" charset="0"/>
                <a:cs typeface="Times New Roman" panose="02020603050405020304" pitchFamily="18" charset="0"/>
              </a:rPr>
              <a:t>Fundamental features include those required for basic use: login flow, persistent state, secret storage, E2EE support, inline replies, room search, message content search.</a:t>
            </a:r>
          </a:p>
          <a:p>
            <a:pPr marL="1600200" marR="0" lvl="3" indent="-228600">
              <a:spcBef>
                <a:spcPts val="0"/>
              </a:spcBef>
              <a:spcAft>
                <a:spcPts val="0"/>
              </a:spcAft>
              <a:buFont typeface="Symbol" pitchFamily="2" charset="2"/>
              <a:buChar char=""/>
            </a:pPr>
            <a:r>
              <a:rPr lang="en-US" sz="1200" kern="100">
                <a:effectLst/>
                <a:latin typeface="Calibri" panose="020F0502020204030204" pitchFamily="34" charset="0"/>
                <a:ea typeface="Calibri" panose="020F0502020204030204" pitchFamily="34" charset="0"/>
                <a:cs typeface="Times New Roman" panose="02020603050405020304" pitchFamily="18" charset="0"/>
              </a:rPr>
              <a:t>Excludes administrative features; those are part of Stage 2 below.</a:t>
            </a:r>
          </a:p>
          <a:p>
            <a:pPr marL="1143000" marR="0" lvl="2" indent="-228600">
              <a:spcBef>
                <a:spcPts val="0"/>
              </a:spcBef>
              <a:spcAft>
                <a:spcPts val="0"/>
              </a:spcAft>
              <a:buFont typeface="Wingdings" pitchFamily="2" charset="2"/>
              <a:buChar char=""/>
            </a:pPr>
            <a:r>
              <a:rPr lang="en-US" sz="1200" kern="100">
                <a:effectLst/>
                <a:latin typeface="Calibri" panose="020F0502020204030204" pitchFamily="34" charset="0"/>
                <a:ea typeface="Calibri" panose="020F0502020204030204" pitchFamily="34" charset="0"/>
                <a:cs typeface="Times New Roman" panose="02020603050405020304" pitchFamily="18" charset="0"/>
              </a:rPr>
              <a:t>Publish Robrix to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crates.io</a:t>
            </a:r>
            <a:r>
              <a:rPr lang="en-US" sz="1200" kern="100">
                <a:effectLst/>
                <a:latin typeface="Calibri" panose="020F0502020204030204" pitchFamily="34" charset="0"/>
                <a:ea typeface="Calibri" panose="020F0502020204030204" pitchFamily="34" charset="0"/>
                <a:cs typeface="Times New Roman" panose="02020603050405020304" pitchFamily="18" charset="0"/>
              </a:rPr>
              <a:t>, Google Play store, and macOS app store.</a:t>
            </a:r>
          </a:p>
          <a:p>
            <a:pPr marL="1600200" marR="0" lvl="3" indent="-228600">
              <a:spcBef>
                <a:spcPts val="0"/>
              </a:spcBef>
              <a:spcAft>
                <a:spcPts val="0"/>
              </a:spcAft>
              <a:buFont typeface="Symbol" pitchFamily="2" charset="2"/>
              <a:buChar char=""/>
            </a:pPr>
            <a:r>
              <a:rPr lang="en-US" sz="1200" kern="100">
                <a:effectLst/>
                <a:latin typeface="Calibri" panose="020F0502020204030204" pitchFamily="34" charset="0"/>
                <a:ea typeface="Calibri" panose="020F0502020204030204" pitchFamily="34" charset="0"/>
                <a:cs typeface="Times New Roman" panose="02020603050405020304" pitchFamily="18" charset="0"/>
              </a:rPr>
              <a:t>Begin work to publish Robrix on iOS and Linux package managers.</a:t>
            </a:r>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14</a:t>
            </a:fld>
            <a:endParaRPr lang="en-US"/>
          </a:p>
        </p:txBody>
      </p:sp>
    </p:spTree>
    <p:extLst>
      <p:ext uri="{BB962C8B-B14F-4D97-AF65-F5344CB8AC3E}">
        <p14:creationId xmlns:p14="http://schemas.microsoft.com/office/powerpoint/2010/main" val="3182155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15</a:t>
            </a:fld>
            <a:endParaRPr lang="en-US"/>
          </a:p>
        </p:txBody>
      </p:sp>
    </p:spTree>
    <p:extLst>
      <p:ext uri="{BB962C8B-B14F-4D97-AF65-F5344CB8AC3E}">
        <p14:creationId xmlns:p14="http://schemas.microsoft.com/office/powerpoint/2010/main" val="3781299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Permissions handling</a:t>
            </a:r>
          </a:p>
          <a:p>
            <a:pPr lvl="1"/>
            <a:r>
              <a:rPr lang="en-US"/>
              <a:t>Collecting and merging permissions from app, UI toolkit, dependencies</a:t>
            </a:r>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16</a:t>
            </a:fld>
            <a:endParaRPr lang="en-US"/>
          </a:p>
        </p:txBody>
      </p:sp>
    </p:spTree>
    <p:extLst>
      <p:ext uri="{BB962C8B-B14F-4D97-AF65-F5344CB8AC3E}">
        <p14:creationId xmlns:p14="http://schemas.microsoft.com/office/powerpoint/2010/main" val="3789261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17</a:t>
            </a:fld>
            <a:endParaRPr lang="en-US"/>
          </a:p>
        </p:txBody>
      </p:sp>
    </p:spTree>
    <p:extLst>
      <p:ext uri="{BB962C8B-B14F-4D97-AF65-F5344CB8AC3E}">
        <p14:creationId xmlns:p14="http://schemas.microsoft.com/office/powerpoint/2010/main" val="1713128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of these, but not all, are useful within Robrix but not technically mandatory.</a:t>
            </a:r>
          </a:p>
          <a:p>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a:effectLst/>
                <a:latin typeface="Calibri" panose="020F0502020204030204" pitchFamily="34" charset="0"/>
                <a:ea typeface="Calibri" panose="020F0502020204030204" pitchFamily="34" charset="0"/>
                <a:cs typeface="Times New Roman" panose="02020603050405020304" pitchFamily="18" charset="0"/>
              </a:rPr>
              <a:t>Approximate proposed order: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Biometrics/authentication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Open URI / share object to another app (Intents,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sharesheet</a:t>
            </a: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Geolocation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System notifications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file/image picker dialog</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font access (fallback for UI-packaged font stack)</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Registration as default app (Intent handler)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rich clipboard access with full-MIME types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context menus</a:t>
            </a:r>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18</a:t>
            </a:fld>
            <a:endParaRPr lang="en-US"/>
          </a:p>
        </p:txBody>
      </p:sp>
    </p:spTree>
    <p:extLst>
      <p:ext uri="{BB962C8B-B14F-4D97-AF65-F5344CB8AC3E}">
        <p14:creationId xmlns:p14="http://schemas.microsoft.com/office/powerpoint/2010/main" val="212304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19</a:t>
            </a:fld>
            <a:endParaRPr lang="en-US"/>
          </a:p>
        </p:txBody>
      </p:sp>
    </p:spTree>
    <p:extLst>
      <p:ext uri="{BB962C8B-B14F-4D97-AF65-F5344CB8AC3E}">
        <p14:creationId xmlns:p14="http://schemas.microsoft.com/office/powerpoint/2010/main" val="336174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a:p>
        </p:txBody>
      </p:sp>
      <p:sp>
        <p:nvSpPr>
          <p:cNvPr id="4" name="Slide Number Placeholder 3"/>
          <p:cNvSpPr>
            <a:spLocks noGrp="1"/>
          </p:cNvSpPr>
          <p:nvPr>
            <p:ph type="sldNum" sz="quarter" idx="5"/>
          </p:nvPr>
        </p:nvSpPr>
        <p:spPr/>
        <p:txBody>
          <a:bodyPr/>
          <a:lstStyle/>
          <a:p>
            <a:fld id="{3B7B4AED-F6E6-984F-804C-9CFE1FD5EBEF}" type="slidenum">
              <a:rPr lang="en-US" smtClean="0"/>
              <a:t>2</a:t>
            </a:fld>
            <a:endParaRPr lang="en-US"/>
          </a:p>
        </p:txBody>
      </p:sp>
    </p:spTree>
    <p:extLst>
      <p:ext uri="{BB962C8B-B14F-4D97-AF65-F5344CB8AC3E}">
        <p14:creationId xmlns:p14="http://schemas.microsoft.com/office/powerpoint/2010/main" val="256836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20</a:t>
            </a:fld>
            <a:endParaRPr lang="en-US"/>
          </a:p>
        </p:txBody>
      </p:sp>
    </p:spTree>
    <p:extLst>
      <p:ext uri="{BB962C8B-B14F-4D97-AF65-F5344CB8AC3E}">
        <p14:creationId xmlns:p14="http://schemas.microsoft.com/office/powerpoint/2010/main" val="2255874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structure of components we’ve designed</a:t>
            </a:r>
          </a:p>
          <a:p>
            <a:pPr lvl="1"/>
            <a:r>
              <a:rPr lang="en-US" dirty="0"/>
              <a:t>Custom HTML parser &amp; renderer</a:t>
            </a:r>
          </a:p>
          <a:p>
            <a:pPr lvl="2"/>
            <a:r>
              <a:rPr lang="en-US" i="1" dirty="0"/>
              <a:t>Extremely </a:t>
            </a:r>
            <a:r>
              <a:rPr lang="en-US" dirty="0"/>
              <a:t>lightweight, no web engine, no CSS</a:t>
            </a:r>
          </a:p>
          <a:p>
            <a:pPr lvl="1"/>
            <a:r>
              <a:rPr lang="en-US" dirty="0"/>
              <a:t>Custom caching layer for drawing &amp; populating UI widgets</a:t>
            </a:r>
          </a:p>
          <a:p>
            <a:pPr lvl="2"/>
            <a:r>
              <a:rPr lang="en-US" dirty="0"/>
              <a:t>Able to integrate with fine-grained events from Matrix SDK</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21</a:t>
            </a:fld>
            <a:endParaRPr lang="en-US"/>
          </a:p>
        </p:txBody>
      </p:sp>
    </p:spTree>
    <p:extLst>
      <p:ext uri="{BB962C8B-B14F-4D97-AF65-F5344CB8AC3E}">
        <p14:creationId xmlns:p14="http://schemas.microsoft.com/office/powerpoint/2010/main" val="772482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Plus a sub-10 sec compile time from a clean build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4787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23</a:t>
            </a:fld>
            <a:endParaRPr lang="en-US"/>
          </a:p>
        </p:txBody>
      </p:sp>
    </p:spTree>
    <p:extLst>
      <p:ext uri="{BB962C8B-B14F-4D97-AF65-F5344CB8AC3E}">
        <p14:creationId xmlns:p14="http://schemas.microsoft.com/office/powerpoint/2010/main" val="6011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slide of some simplified code that shows two problems when failing to properly deal with mixed (forms of) concurrency</a:t>
            </a:r>
          </a:p>
          <a:p>
            <a:pPr marL="914400" lvl="1" indent="-457200">
              <a:buFont typeface="+mj-lt"/>
              <a:buAutoNum type="arabicPeriod"/>
            </a:pPr>
            <a:r>
              <a:rPr lang="en-US" dirty="0"/>
              <a:t>Invoking a blocking function from the main UI thread will hang the UI</a:t>
            </a:r>
          </a:p>
          <a:p>
            <a:pPr lvl="2"/>
            <a:r>
              <a:rPr lang="en-US" dirty="0"/>
              <a:t>Even if the function is async, it could still be blocked while the async executor is running during its </a:t>
            </a:r>
            <a:r>
              <a:rPr lang="en-US" dirty="0" err="1"/>
              <a:t>timeslice</a:t>
            </a:r>
            <a:endParaRPr lang="en-US" dirty="0"/>
          </a:p>
          <a:p>
            <a:pPr lvl="2"/>
            <a:r>
              <a:rPr lang="en-US" dirty="0"/>
              <a:t>Key point: don’t try to run async functions (spawn async tasks) on the main UI thread</a:t>
            </a:r>
          </a:p>
          <a:p>
            <a:pPr marL="914400" lvl="1" indent="-457200">
              <a:buFont typeface="+mj-lt"/>
              <a:buAutoNum type="arabicPeriod"/>
            </a:pPr>
            <a:r>
              <a:rPr lang="en-US" dirty="0"/>
              <a:t>Trying to invoke an async function directly from the main thread</a:t>
            </a:r>
          </a:p>
          <a:p>
            <a:pPr lvl="2"/>
            <a:r>
              <a:rPr lang="en-US" dirty="0"/>
              <a:t>Also happens if you did it from a regular background thread</a:t>
            </a: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24</a:t>
            </a:fld>
            <a:endParaRPr lang="en-US"/>
          </a:p>
        </p:txBody>
      </p:sp>
    </p:spTree>
    <p:extLst>
      <p:ext uri="{BB962C8B-B14F-4D97-AF65-F5344CB8AC3E}">
        <p14:creationId xmlns:p14="http://schemas.microsoft.com/office/powerpoint/2010/main" val="1341010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slide of some simplified code that shows two problems when failing to properly deal with mixed (forms of) concurrency</a:t>
            </a:r>
          </a:p>
          <a:p>
            <a:pPr marL="914400" lvl="1" indent="-457200">
              <a:buFont typeface="+mj-lt"/>
              <a:buAutoNum type="arabicPeriod"/>
            </a:pPr>
            <a:r>
              <a:rPr lang="en-US" dirty="0"/>
              <a:t>Invoking a blocking function from the main UI thread will hang the UI</a:t>
            </a:r>
          </a:p>
          <a:p>
            <a:pPr lvl="2"/>
            <a:r>
              <a:rPr lang="en-US" dirty="0"/>
              <a:t>Even if the function is async, it could still be blocked while the async executor is running during its </a:t>
            </a:r>
            <a:r>
              <a:rPr lang="en-US" dirty="0" err="1"/>
              <a:t>timeslice</a:t>
            </a:r>
            <a:endParaRPr lang="en-US" dirty="0"/>
          </a:p>
          <a:p>
            <a:pPr lvl="2"/>
            <a:r>
              <a:rPr lang="en-US" dirty="0"/>
              <a:t>Key point: don’t try to run async functions (spawn async tasks) on the main UI thread</a:t>
            </a:r>
          </a:p>
          <a:p>
            <a:pPr marL="914400" lvl="1" indent="-457200">
              <a:buFont typeface="+mj-lt"/>
              <a:buAutoNum type="arabicPeriod"/>
            </a:pPr>
            <a:r>
              <a:rPr lang="en-US" dirty="0"/>
              <a:t>Trying to invoke an async function directly from the main thread</a:t>
            </a:r>
          </a:p>
          <a:p>
            <a:pPr lvl="2"/>
            <a:r>
              <a:rPr lang="en-US" dirty="0"/>
              <a:t>Also happens if you did it from a regular background thread</a:t>
            </a: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25</a:t>
            </a:fld>
            <a:endParaRPr lang="en-US"/>
          </a:p>
        </p:txBody>
      </p:sp>
    </p:spTree>
    <p:extLst>
      <p:ext uri="{BB962C8B-B14F-4D97-AF65-F5344CB8AC3E}">
        <p14:creationId xmlns:p14="http://schemas.microsoft.com/office/powerpoint/2010/main" val="426225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slide of some simplified code that shows two problems when failing to properly deal with mixed (forms of) concurrency</a:t>
            </a:r>
          </a:p>
          <a:p>
            <a:pPr marL="914400" lvl="1" indent="-457200">
              <a:buFont typeface="+mj-lt"/>
              <a:buAutoNum type="arabicPeriod"/>
            </a:pPr>
            <a:r>
              <a:rPr lang="en-US"/>
              <a:t>Invoking a blocking function from the main UI thread will hang the UI</a:t>
            </a:r>
          </a:p>
          <a:p>
            <a:pPr lvl="2"/>
            <a:r>
              <a:rPr lang="en-US"/>
              <a:t>Even if the function is async, it could still be blocked while the async executor is running during its </a:t>
            </a:r>
            <a:r>
              <a:rPr lang="en-US" err="1"/>
              <a:t>timeslice</a:t>
            </a:r>
            <a:endParaRPr lang="en-US"/>
          </a:p>
          <a:p>
            <a:pPr lvl="2"/>
            <a:r>
              <a:rPr lang="en-US"/>
              <a:t>Key point: don’t try to run async functions (spawn async tasks) on the main UI thread</a:t>
            </a:r>
          </a:p>
          <a:p>
            <a:pPr marL="914400" lvl="1" indent="-457200">
              <a:buFont typeface="+mj-lt"/>
              <a:buAutoNum type="arabicPeriod"/>
            </a:pPr>
            <a:r>
              <a:rPr lang="en-US"/>
              <a:t>Trying to invoke an async function directly from the main thread</a:t>
            </a:r>
          </a:p>
          <a:p>
            <a:pPr lvl="2"/>
            <a:r>
              <a:rPr lang="en-US"/>
              <a:t>Also happens if you did it from a regular background thread</a:t>
            </a:r>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27</a:t>
            </a:fld>
            <a:endParaRPr lang="en-US"/>
          </a:p>
        </p:txBody>
      </p:sp>
    </p:spTree>
    <p:extLst>
      <p:ext uri="{BB962C8B-B14F-4D97-AF65-F5344CB8AC3E}">
        <p14:creationId xmlns:p14="http://schemas.microsoft.com/office/powerpoint/2010/main" val="30525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slide of some simplified code that shows two problems when failing to properly deal with mixed (forms of) concurrency</a:t>
            </a:r>
          </a:p>
          <a:p>
            <a:pPr marL="914400" lvl="1" indent="-457200">
              <a:buFont typeface="+mj-lt"/>
              <a:buAutoNum type="arabicPeriod"/>
            </a:pPr>
            <a:r>
              <a:rPr lang="en-US"/>
              <a:t>Invoking a blocking function from the main UI thread will hang the UI</a:t>
            </a:r>
          </a:p>
          <a:p>
            <a:pPr lvl="2"/>
            <a:r>
              <a:rPr lang="en-US"/>
              <a:t>Even if the function is async, it could still be blocked while the async executor is running during its </a:t>
            </a:r>
            <a:r>
              <a:rPr lang="en-US" err="1"/>
              <a:t>timeslice</a:t>
            </a:r>
            <a:endParaRPr lang="en-US"/>
          </a:p>
          <a:p>
            <a:pPr lvl="2"/>
            <a:r>
              <a:rPr lang="en-US"/>
              <a:t>Key point: don’t try to run async functions (spawn async tasks) on the main UI thread</a:t>
            </a:r>
          </a:p>
          <a:p>
            <a:pPr marL="914400" lvl="1" indent="-457200">
              <a:buFont typeface="+mj-lt"/>
              <a:buAutoNum type="arabicPeriod"/>
            </a:pPr>
            <a:r>
              <a:rPr lang="en-US"/>
              <a:t>Trying to invoke an async function directly from the main thread</a:t>
            </a:r>
          </a:p>
          <a:p>
            <a:pPr lvl="2"/>
            <a:r>
              <a:rPr lang="en-US"/>
              <a:t>Also happens if you did it from a regular background thread</a:t>
            </a:r>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28</a:t>
            </a:fld>
            <a:endParaRPr lang="en-US"/>
          </a:p>
        </p:txBody>
      </p:sp>
    </p:spTree>
    <p:extLst>
      <p:ext uri="{BB962C8B-B14F-4D97-AF65-F5344CB8AC3E}">
        <p14:creationId xmlns:p14="http://schemas.microsoft.com/office/powerpoint/2010/main" val="1128106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slide of some simplified code that shows two problems when failing to properly deal with mixed (forms of) concurrency</a:t>
            </a:r>
          </a:p>
          <a:p>
            <a:pPr marL="914400" lvl="1" indent="-457200">
              <a:buFont typeface="+mj-lt"/>
              <a:buAutoNum type="arabicPeriod"/>
            </a:pPr>
            <a:r>
              <a:rPr lang="en-US"/>
              <a:t>Invoking a blocking function from the main UI thread will hang the UI</a:t>
            </a:r>
          </a:p>
          <a:p>
            <a:pPr lvl="2"/>
            <a:r>
              <a:rPr lang="en-US"/>
              <a:t>Even if the function is async, it could still be blocked while the async executor is running during its </a:t>
            </a:r>
            <a:r>
              <a:rPr lang="en-US" err="1"/>
              <a:t>timeslice</a:t>
            </a:r>
            <a:endParaRPr lang="en-US"/>
          </a:p>
          <a:p>
            <a:pPr lvl="2"/>
            <a:r>
              <a:rPr lang="en-US"/>
              <a:t>Key point: don’t try to run async functions (spawn async tasks) on the main UI thread</a:t>
            </a:r>
          </a:p>
          <a:p>
            <a:pPr marL="914400" lvl="1" indent="-457200">
              <a:buFont typeface="+mj-lt"/>
              <a:buAutoNum type="arabicPeriod"/>
            </a:pPr>
            <a:r>
              <a:rPr lang="en-US"/>
              <a:t>Trying to invoke an async function directly from the main thread</a:t>
            </a:r>
          </a:p>
          <a:p>
            <a:pPr lvl="2"/>
            <a:r>
              <a:rPr lang="en-US"/>
              <a:t>Also happens if you did it from a regular background thread</a:t>
            </a:r>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29</a:t>
            </a:fld>
            <a:endParaRPr lang="en-US"/>
          </a:p>
        </p:txBody>
      </p:sp>
    </p:spTree>
    <p:extLst>
      <p:ext uri="{BB962C8B-B14F-4D97-AF65-F5344CB8AC3E}">
        <p14:creationId xmlns:p14="http://schemas.microsoft.com/office/powerpoint/2010/main" val="397141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App main thread is managed by and talks to the Makepad UI toolkit</a:t>
            </a:r>
          </a:p>
          <a:p>
            <a:pPr marL="628650" lvl="1" indent="-171450">
              <a:buFont typeface="Arial" panose="020B0604020202020204" pitchFamily="34" charset="0"/>
              <a:buChar char="•"/>
            </a:pPr>
            <a:r>
              <a:rPr lang="en-US" dirty="0"/>
              <a:t>Obviously want to avoid blocking this thread at all costs</a:t>
            </a:r>
          </a:p>
          <a:p>
            <a:pPr marL="628650" lvl="1" indent="-171450">
              <a:buFont typeface="Arial" panose="020B0604020202020204" pitchFamily="34" charset="0"/>
              <a:buChar char="•"/>
            </a:pPr>
            <a:r>
              <a:rPr lang="en-US" dirty="0"/>
              <a:t>Sends off requests that require synchronous operations to background threads</a:t>
            </a:r>
          </a:p>
          <a:p>
            <a:pPr marL="628650" lvl="1" indent="-171450">
              <a:buFont typeface="Arial" panose="020B0604020202020204" pitchFamily="34" charset="0"/>
              <a:buChar char="•"/>
            </a:pPr>
            <a:r>
              <a:rPr lang="en-US" dirty="0"/>
              <a:t>Sends of requests that require async operations to background threads that are managed by an async executor that can run async tasks </a:t>
            </a:r>
          </a:p>
          <a:p>
            <a:pPr marL="171450" lvl="0" indent="-171450">
              <a:buFont typeface="Arial" panose="020B0604020202020204" pitchFamily="34" charset="0"/>
              <a:buChar char="•"/>
            </a:pPr>
            <a:r>
              <a:rPr lang="en-US" dirty="0"/>
              <a:t>Certain platform-specific functions must only be invoked on main thread</a:t>
            </a:r>
          </a:p>
          <a:p>
            <a:pPr marL="171450" lvl="0" indent="-171450">
              <a:buFont typeface="Arial" panose="020B0604020202020204" pitchFamily="34" charset="0"/>
              <a:buChar char="•"/>
            </a:pPr>
            <a:r>
              <a:rPr lang="en-US" dirty="0"/>
              <a:t>But, many service SDKs are built atop async/await</a:t>
            </a:r>
          </a:p>
          <a:p>
            <a:pPr marL="628650" lvl="1" indent="-171450">
              <a:buFont typeface="Arial" panose="020B0604020202020204" pitchFamily="34" charset="0"/>
              <a:buChar char="•"/>
            </a:pPr>
            <a:r>
              <a:rPr lang="en-US" dirty="0"/>
              <a:t>e.g., the Matrix SDK requires async for many of its features (exposes only </a:t>
            </a:r>
            <a:r>
              <a:rPr lang="en-US" sz="1800" b="0" dirty="0">
                <a:solidFill>
                  <a:srgbClr val="0000FF"/>
                </a:solidFill>
                <a:effectLst/>
                <a:latin typeface="Menlo" panose="020B0609030804020204" pitchFamily="49" charset="0"/>
              </a:rPr>
              <a:t>async</a:t>
            </a:r>
            <a:r>
              <a:rPr lang="en-US" sz="1800" b="0" dirty="0">
                <a:solidFill>
                  <a:srgbClr val="000000"/>
                </a:solidFill>
                <a:effectLst/>
                <a:latin typeface="Menlo" panose="020B0609030804020204" pitchFamily="49" charset="0"/>
              </a:rPr>
              <a:t> </a:t>
            </a:r>
            <a:r>
              <a:rPr lang="en-US" sz="1800" b="0" dirty="0" err="1">
                <a:solidFill>
                  <a:srgbClr val="795E26"/>
                </a:solidFill>
                <a:effectLst/>
                <a:latin typeface="Menlo" panose="020B0609030804020204" pitchFamily="49" charset="0"/>
              </a:rPr>
              <a:t>fn</a:t>
            </a:r>
            <a:r>
              <a:rPr lang="en-US" sz="1800" b="0" dirty="0">
                <a:solidFill>
                  <a:srgbClr val="000000"/>
                </a:solidFill>
                <a:effectLst/>
                <a:latin typeface="Menlo" panose="020B0609030804020204" pitchFamily="49" charset="0"/>
              </a:rPr>
              <a:t>()</a:t>
            </a:r>
            <a:r>
              <a:rPr lang="en-US" dirty="0"/>
              <a:t>s)</a:t>
            </a:r>
          </a:p>
          <a:p>
            <a:pPr marL="628650" lvl="1" indent="-171450">
              <a:buFont typeface="Arial" panose="020B0604020202020204" pitchFamily="34" charset="0"/>
              <a:buChar char="•"/>
            </a:pPr>
            <a:r>
              <a:rPr lang="en-US" dirty="0"/>
              <a:t>Should not run async workloads on UI main thread</a:t>
            </a:r>
          </a:p>
          <a:p>
            <a:pPr marL="171450" lvl="0" indent="-171450">
              <a:buFont typeface="Arial" panose="020B0604020202020204" pitchFamily="34" charset="0"/>
              <a:buChar char="•"/>
            </a:pPr>
            <a:r>
              <a:rPr lang="en-US" dirty="0"/>
              <a:t>We have other non-</a:t>
            </a:r>
            <a:r>
              <a:rPr kumimoji="0" lang="en-US" sz="18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async </a:t>
            </a:r>
            <a:r>
              <a:rPr lang="en-US" dirty="0"/>
              <a:t>work that we also want to in the background</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total, we must contend with 3 categories of workloads</a:t>
            </a:r>
          </a:p>
          <a:p>
            <a:pPr marL="628650" lvl="1" indent="-171450">
              <a:buFont typeface="Arial" panose="020B0604020202020204" pitchFamily="34" charset="0"/>
              <a:buChar char="•"/>
            </a:pPr>
            <a:r>
              <a:rPr lang="en-US" dirty="0"/>
              <a:t>Currently use multiple types of channels, queues, and </a:t>
            </a:r>
            <a:r>
              <a:rPr lang="en-US" dirty="0" err="1"/>
              <a:t>condvars</a:t>
            </a:r>
            <a:r>
              <a:rPr lang="en-US" dirty="0"/>
              <a:t> to facilitate inter-context communication</a:t>
            </a:r>
          </a:p>
          <a:p>
            <a:pPr marL="628650" lvl="1" indent="-171450">
              <a:buFont typeface="Arial" panose="020B0604020202020204" pitchFamily="34" charset="0"/>
              <a:buChar char="•"/>
            </a:pPr>
            <a:r>
              <a:rPr lang="en-US" dirty="0"/>
              <a:t>Aim to create a better design here that helps to abstract away the manual tedium of passing messages across many kinds of channels</a:t>
            </a:r>
          </a:p>
        </p:txBody>
      </p:sp>
      <p:sp>
        <p:nvSpPr>
          <p:cNvPr id="4" name="Slide Number Placeholder 3"/>
          <p:cNvSpPr>
            <a:spLocks noGrp="1"/>
          </p:cNvSpPr>
          <p:nvPr>
            <p:ph type="sldNum" sz="quarter" idx="5"/>
          </p:nvPr>
        </p:nvSpPr>
        <p:spPr/>
        <p:txBody>
          <a:bodyPr/>
          <a:lstStyle/>
          <a:p>
            <a:fld id="{3B7B4AED-F6E6-984F-804C-9CFE1FD5EBEF}" type="slidenum">
              <a:rPr lang="en-US" smtClean="0"/>
              <a:t>30</a:t>
            </a:fld>
            <a:endParaRPr lang="en-US"/>
          </a:p>
        </p:txBody>
      </p:sp>
    </p:spTree>
    <p:extLst>
      <p:ext uri="{BB962C8B-B14F-4D97-AF65-F5344CB8AC3E}">
        <p14:creationId xmlns:p14="http://schemas.microsoft.com/office/powerpoint/2010/main" val="183772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3</a:t>
            </a:fld>
            <a:endParaRPr lang="en-US"/>
          </a:p>
        </p:txBody>
      </p:sp>
    </p:spTree>
    <p:extLst>
      <p:ext uri="{BB962C8B-B14F-4D97-AF65-F5344CB8AC3E}">
        <p14:creationId xmlns:p14="http://schemas.microsoft.com/office/powerpoint/2010/main" val="2271449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spcBef>
                <a:spcPts val="0"/>
              </a:spcBef>
              <a:spcAft>
                <a:spcPts val="0"/>
              </a:spcAft>
              <a:buFont typeface="Wingdings" pitchFamily="2" charset="2"/>
              <a:buChar char=""/>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912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32</a:t>
            </a:fld>
            <a:endParaRPr lang="en-US"/>
          </a:p>
        </p:txBody>
      </p:sp>
    </p:spTree>
    <p:extLst>
      <p:ext uri="{BB962C8B-B14F-4D97-AF65-F5344CB8AC3E}">
        <p14:creationId xmlns:p14="http://schemas.microsoft.com/office/powerpoint/2010/main" val="13029586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Explore Integration of local LLMs (</a:t>
            </a:r>
            <a:r>
              <a:rPr lang="en-US" dirty="0" err="1"/>
              <a:t>à</a:t>
            </a:r>
            <a:r>
              <a:rPr lang="en-US" dirty="0"/>
              <a:t> la </a:t>
            </a:r>
            <a:r>
              <a:rPr lang="en-US" dirty="0" err="1"/>
              <a:t>Moxin</a:t>
            </a:r>
            <a:r>
              <a:rPr lang="en-US" dirty="0"/>
              <a:t>) for many benefits without jeopardizing E2EE or data sovereignty:</a:t>
            </a:r>
          </a:p>
          <a:p>
            <a:pPr marL="171450" indent="-171450">
              <a:buFont typeface="Arial" panose="020B0604020202020204" pitchFamily="34" charset="0"/>
              <a:buChar char="•"/>
            </a:pPr>
            <a:r>
              <a:rPr lang="en-US" dirty="0"/>
              <a:t>AI-assisted chat synopses, topic analysis, “what you missed”, etc.</a:t>
            </a:r>
          </a:p>
          <a:p>
            <a:pPr marL="171450" indent="-171450">
              <a:buFont typeface="Arial" panose="020B0604020202020204" pitchFamily="34" charset="0"/>
              <a:buChar char="•"/>
            </a:pPr>
            <a:r>
              <a:rPr lang="en-US" dirty="0"/>
              <a:t>Automatic public chat-bot response channels to help newcomers to large open-source communities.</a:t>
            </a:r>
          </a:p>
          <a:p>
            <a:endParaRPr lang="en-US" dirty="0"/>
          </a:p>
          <a:p>
            <a:endParaRPr lang="en-US" dirty="0"/>
          </a:p>
          <a:p>
            <a:r>
              <a:rPr lang="en-US" dirty="0"/>
              <a:t>Some sort of AI features: auto-response bots for simple/frequent/easy questions, some sort of AI assistant to help you pick out key important messages from a long backlog</a:t>
            </a: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33</a:t>
            </a:fld>
            <a:endParaRPr lang="en-US"/>
          </a:p>
        </p:txBody>
      </p:sp>
    </p:spTree>
    <p:extLst>
      <p:ext uri="{BB962C8B-B14F-4D97-AF65-F5344CB8AC3E}">
        <p14:creationId xmlns:p14="http://schemas.microsoft.com/office/powerpoint/2010/main" val="1259319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35</a:t>
            </a:fld>
            <a:endParaRPr lang="en-US"/>
          </a:p>
        </p:txBody>
      </p:sp>
    </p:spTree>
    <p:extLst>
      <p:ext uri="{BB962C8B-B14F-4D97-AF65-F5344CB8AC3E}">
        <p14:creationId xmlns:p14="http://schemas.microsoft.com/office/powerpoint/2010/main" val="1676601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37</a:t>
            </a:fld>
            <a:endParaRPr lang="en-US"/>
          </a:p>
        </p:txBody>
      </p:sp>
    </p:spTree>
    <p:extLst>
      <p:ext uri="{BB962C8B-B14F-4D97-AF65-F5344CB8AC3E}">
        <p14:creationId xmlns:p14="http://schemas.microsoft.com/office/powerpoint/2010/main" val="224047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Future integration with </a:t>
            </a:r>
            <a:r>
              <a:rPr lang="en-US" dirty="0" err="1"/>
              <a:t>Moxin</a:t>
            </a:r>
            <a:r>
              <a:rPr lang="en-US" dirty="0"/>
              <a:t>, another Project Robius app being developed: </a:t>
            </a:r>
            <a:br>
              <a:rPr lang="en-US" dirty="0"/>
            </a:br>
            <a:r>
              <a:rPr lang="en-US" sz="1200" dirty="0"/>
              <a:t>“The </a:t>
            </a:r>
            <a:r>
              <a:rPr lang="en-US" sz="1200" dirty="0" err="1"/>
              <a:t>Moxin</a:t>
            </a:r>
            <a:r>
              <a:rPr lang="en-US" sz="1200" dirty="0"/>
              <a:t> App also integrates with the social community. It now supports an open-source model database/model card. The community can help improve the model card and add and validate more models. Also, we plan to fully integrate with the federated Matrix ecosystem so people can share the agents' recipes and demo their little bots, which </a:t>
            </a:r>
            <a:r>
              <a:rPr lang="en-US" sz="1200" dirty="0" err="1"/>
              <a:t>ChatGPT</a:t>
            </a:r>
            <a:r>
              <a:rPr lang="en-US" sz="1200" dirty="0"/>
              <a:t> or other tools do not provide as of today."</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39</a:t>
            </a:fld>
            <a:endParaRPr lang="en-US"/>
          </a:p>
        </p:txBody>
      </p:sp>
    </p:spTree>
    <p:extLst>
      <p:ext uri="{BB962C8B-B14F-4D97-AF65-F5344CB8AC3E}">
        <p14:creationId xmlns:p14="http://schemas.microsoft.com/office/powerpoint/2010/main" val="3549034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40</a:t>
            </a:fld>
            <a:endParaRPr lang="en-US"/>
          </a:p>
        </p:txBody>
      </p:sp>
    </p:spTree>
    <p:extLst>
      <p:ext uri="{BB962C8B-B14F-4D97-AF65-F5344CB8AC3E}">
        <p14:creationId xmlns:p14="http://schemas.microsoft.com/office/powerpoint/2010/main" val="25017959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41</a:t>
            </a:fld>
            <a:endParaRPr lang="en-US"/>
          </a:p>
        </p:txBody>
      </p:sp>
    </p:spTree>
    <p:extLst>
      <p:ext uri="{BB962C8B-B14F-4D97-AF65-F5344CB8AC3E}">
        <p14:creationId xmlns:p14="http://schemas.microsoft.com/office/powerpoint/2010/main" val="2919878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 multiple services: </a:t>
            </a:r>
            <a:r>
              <a:rPr lang="en-US" dirty="0" err="1"/>
              <a:t>ActivityPub</a:t>
            </a:r>
            <a:r>
              <a:rPr lang="en-US" dirty="0"/>
              <a:t> (Mastodon, </a:t>
            </a:r>
            <a:r>
              <a:rPr lang="en-US" dirty="0" err="1"/>
              <a:t>lemmy</a:t>
            </a:r>
            <a:r>
              <a:rPr lang="en-US" dirty="0"/>
              <a:t>, code/reviews (</a:t>
            </a:r>
            <a:r>
              <a:rPr lang="en-US" dirty="0" err="1"/>
              <a:t>github</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All the stuff the open-source community wants, all in one place</a:t>
            </a:r>
          </a:p>
          <a:p>
            <a:endParaRPr lang="en-US" dirty="0"/>
          </a:p>
          <a:p>
            <a:pPr marL="0" indent="0">
              <a:buNone/>
            </a:pPr>
            <a:r>
              <a:rPr lang="en-US" dirty="0"/>
              <a:t>----------------</a:t>
            </a:r>
          </a:p>
          <a:p>
            <a:r>
              <a:rPr lang="en-US" dirty="0"/>
              <a:t>0. Data sovereignty (a user owns their data, can host &amp; manage it, exposed via common federated standard APIs)</a:t>
            </a:r>
          </a:p>
          <a:p>
            <a:r>
              <a:rPr lang="en-US" dirty="0"/>
              <a:t>1. Place to host code (Gitlab, </a:t>
            </a:r>
            <a:r>
              <a:rPr lang="en-US" dirty="0" err="1"/>
              <a:t>Github</a:t>
            </a:r>
            <a:r>
              <a:rPr lang="en-US" dirty="0"/>
              <a:t>, </a:t>
            </a:r>
            <a:r>
              <a:rPr lang="en-US" dirty="0" err="1"/>
              <a:t>etc</a:t>
            </a:r>
            <a:r>
              <a:rPr lang="en-US" dirty="0"/>
              <a:t>)</a:t>
            </a:r>
          </a:p>
          <a:p>
            <a:r>
              <a:rPr lang="en-US" dirty="0"/>
              <a:t>2. Place to host chat (Matrix, </a:t>
            </a:r>
            <a:r>
              <a:rPr lang="en-US" dirty="0" err="1"/>
              <a:t>etc</a:t>
            </a:r>
            <a:r>
              <a:rPr lang="en-US" dirty="0"/>
              <a:t>)</a:t>
            </a:r>
          </a:p>
          <a:p>
            <a:r>
              <a:rPr lang="en-US" dirty="0"/>
              <a:t>3. Place for announcements, micro-blogs (Mastodon, twitter, </a:t>
            </a:r>
            <a:r>
              <a:rPr lang="en-US" dirty="0" err="1"/>
              <a:t>etc</a:t>
            </a:r>
            <a:r>
              <a:rPr lang="en-US" dirty="0"/>
              <a:t>)</a:t>
            </a:r>
          </a:p>
          <a:p>
            <a:r>
              <a:rPr lang="en-US" dirty="0"/>
              <a:t>4. Place to collect notifications across multiple services (</a:t>
            </a:r>
            <a:r>
              <a:rPr lang="en-US" dirty="0" err="1"/>
              <a:t>Github</a:t>
            </a:r>
            <a:r>
              <a:rPr lang="en-US" dirty="0"/>
              <a:t> updates/following, username tags on GH/matrix/mastodon/</a:t>
            </a:r>
            <a:r>
              <a:rPr lang="en-US" dirty="0" err="1"/>
              <a:t>etc</a:t>
            </a:r>
            <a:r>
              <a:rPr lang="en-US" dirty="0"/>
              <a:t>, replies/DMs on matrix &amp; mastodon, </a:t>
            </a:r>
          </a:p>
          <a:p>
            <a:r>
              <a:rPr lang="en-US" dirty="0"/>
              <a:t>5. Place to collect discussion forums</a:t>
            </a:r>
          </a:p>
          <a:p>
            <a:r>
              <a:rPr lang="en-US" dirty="0"/>
              <a:t>6. Place to show news feeds (RSS feeds, </a:t>
            </a:r>
            <a:r>
              <a:rPr lang="en-US" dirty="0" err="1"/>
              <a:t>etc</a:t>
            </a:r>
            <a:r>
              <a:rPr lang="en-US" dirty="0"/>
              <a:t>)</a:t>
            </a:r>
          </a:p>
          <a:p>
            <a:r>
              <a:rPr lang="en-US" dirty="0"/>
              <a:t>----- Extras: -----</a:t>
            </a:r>
          </a:p>
          <a:p>
            <a:r>
              <a:rPr lang="en-US" dirty="0"/>
              <a:t>7. Place to host and view notes (Obsidian, Evernote, Google keep, </a:t>
            </a:r>
            <a:r>
              <a:rPr lang="en-US" dirty="0" err="1"/>
              <a:t>etc</a:t>
            </a:r>
            <a:r>
              <a:rPr lang="en-US" dirty="0"/>
              <a:t>)</a:t>
            </a:r>
          </a:p>
          <a:p>
            <a:endParaRPr lang="en-US" dirty="0"/>
          </a:p>
          <a:p>
            <a:endParaRPr lang="en-US" dirty="0"/>
          </a:p>
          <a:p>
            <a:r>
              <a:rPr lang="en-US" dirty="0"/>
              <a:t>Potential for novel "combo" features: easily publish tweets/toots on Mastodon and Matrix posts about a GitHub release for your project</a:t>
            </a:r>
          </a:p>
          <a:p>
            <a:pPr lvl="1"/>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42</a:t>
            </a:fld>
            <a:endParaRPr lang="en-US"/>
          </a:p>
        </p:txBody>
      </p:sp>
    </p:spTree>
    <p:extLst>
      <p:ext uri="{BB962C8B-B14F-4D97-AF65-F5344CB8AC3E}">
        <p14:creationId xmlns:p14="http://schemas.microsoft.com/office/powerpoint/2010/main" val="661553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Collect multiple services: </a:t>
            </a:r>
            <a:r>
              <a:rPr lang="en-US" err="1"/>
              <a:t>ActivityPub</a:t>
            </a:r>
            <a:r>
              <a:rPr lang="en-US"/>
              <a:t> (Mastodon, </a:t>
            </a:r>
            <a:r>
              <a:rPr lang="en-US" err="1"/>
              <a:t>lemmy</a:t>
            </a:r>
            <a:r>
              <a:rPr lang="en-US"/>
              <a:t>, code/reviews (</a:t>
            </a:r>
            <a:r>
              <a:rPr lang="en-US" err="1"/>
              <a:t>github</a:t>
            </a:r>
            <a:r>
              <a:rPr lang="en-US"/>
              <a:t>)</a:t>
            </a:r>
          </a:p>
          <a:p>
            <a:r>
              <a:rPr lang="en-US"/>
              <a:t>Singular identity management via integration with Open Wallet Foundation</a:t>
            </a:r>
          </a:p>
          <a:p>
            <a:pPr marL="0" indent="0">
              <a:buNone/>
            </a:pPr>
            <a:r>
              <a:rPr lang="en-US"/>
              <a:t>----------------</a:t>
            </a:r>
          </a:p>
          <a:p>
            <a:r>
              <a:rPr lang="en-US"/>
              <a:t>0. Data sovereignty (a user owns their data, can host &amp; manage it, exposed via common federated standard APIs)</a:t>
            </a:r>
          </a:p>
          <a:p>
            <a:r>
              <a:rPr lang="en-US"/>
              <a:t>1. Place to host code (Gitlab, </a:t>
            </a:r>
            <a:r>
              <a:rPr lang="en-US" err="1"/>
              <a:t>Github</a:t>
            </a:r>
            <a:r>
              <a:rPr lang="en-US"/>
              <a:t>, </a:t>
            </a:r>
            <a:r>
              <a:rPr lang="en-US" err="1"/>
              <a:t>etc</a:t>
            </a:r>
            <a:r>
              <a:rPr lang="en-US"/>
              <a:t>)</a:t>
            </a:r>
          </a:p>
          <a:p>
            <a:r>
              <a:rPr lang="en-US"/>
              <a:t>2. Place to host chat (Matrix, </a:t>
            </a:r>
            <a:r>
              <a:rPr lang="en-US" err="1"/>
              <a:t>etc</a:t>
            </a:r>
            <a:r>
              <a:rPr lang="en-US"/>
              <a:t>)</a:t>
            </a:r>
          </a:p>
          <a:p>
            <a:r>
              <a:rPr lang="en-US"/>
              <a:t>3. Place for announcements, micro-blogs (Mastodon, twitter, </a:t>
            </a:r>
            <a:r>
              <a:rPr lang="en-US" err="1"/>
              <a:t>etc</a:t>
            </a:r>
            <a:r>
              <a:rPr lang="en-US"/>
              <a:t>)</a:t>
            </a:r>
          </a:p>
          <a:p>
            <a:r>
              <a:rPr lang="en-US"/>
              <a:t>4. Place to collect notifications across multiple services (</a:t>
            </a:r>
            <a:r>
              <a:rPr lang="en-US" err="1"/>
              <a:t>Github</a:t>
            </a:r>
            <a:r>
              <a:rPr lang="en-US"/>
              <a:t> updates/following, username tags on GH/matrix/mastodon/</a:t>
            </a:r>
            <a:r>
              <a:rPr lang="en-US" err="1"/>
              <a:t>etc</a:t>
            </a:r>
            <a:r>
              <a:rPr lang="en-US"/>
              <a:t>, replies/DMs on matrix &amp; mastodon, </a:t>
            </a:r>
          </a:p>
          <a:p>
            <a:r>
              <a:rPr lang="en-US"/>
              <a:t>5. Place to collect discussion forums</a:t>
            </a:r>
          </a:p>
          <a:p>
            <a:r>
              <a:rPr lang="en-US"/>
              <a:t>6. Place to show news feeds (RSS feeds, </a:t>
            </a:r>
            <a:r>
              <a:rPr lang="en-US" err="1"/>
              <a:t>etc</a:t>
            </a:r>
            <a:r>
              <a:rPr lang="en-US"/>
              <a:t>)</a:t>
            </a:r>
          </a:p>
          <a:p>
            <a:r>
              <a:rPr lang="en-US"/>
              <a:t>----- Extras: -----</a:t>
            </a:r>
          </a:p>
          <a:p>
            <a:r>
              <a:rPr lang="en-US"/>
              <a:t>7. Place to host and view notes (Obsidian, Evernote, Google keep, </a:t>
            </a:r>
            <a:r>
              <a:rPr lang="en-US" err="1"/>
              <a:t>etc</a:t>
            </a:r>
            <a:r>
              <a:rPr lang="en-US"/>
              <a:t>)</a:t>
            </a:r>
          </a:p>
          <a:p>
            <a:r>
              <a:rPr lang="en-US"/>
              <a:t>8. micropayments as a financial "like" (kudos) that can be given for microblogs, release announcements, </a:t>
            </a:r>
            <a:r>
              <a:rPr lang="en-US" err="1"/>
              <a:t>etc</a:t>
            </a:r>
            <a:endParaRPr lang="en-US"/>
          </a:p>
          <a:p>
            <a:pPr lvl="1"/>
            <a:r>
              <a:rPr lang="en-US"/>
              <a:t>Key feature: use an </a:t>
            </a:r>
            <a:r>
              <a:rPr lang="en-US" err="1"/>
              <a:t>OpenWallet</a:t>
            </a:r>
            <a:r>
              <a:rPr lang="en-US"/>
              <a:t> single sign-on for all of those services </a:t>
            </a:r>
            <a:br>
              <a:rPr lang="en-US"/>
            </a:br>
            <a:endParaRPr lang="en-US"/>
          </a:p>
          <a:p>
            <a:r>
              <a:rPr lang="en-US"/>
              <a:t>Potential for novel "combo" features: easily publish tweets/toots on Mastodon and Matrix posts about a GitHub release for your project (then collect financial kudos on any of the three -- see below)</a:t>
            </a:r>
          </a:p>
          <a:p>
            <a:endParaRPr lang="en-US"/>
          </a:p>
          <a:p>
            <a:pPr lvl="1"/>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43</a:t>
            </a:fld>
            <a:endParaRPr lang="en-US"/>
          </a:p>
        </p:txBody>
      </p:sp>
    </p:spTree>
    <p:extLst>
      <p:ext uri="{BB962C8B-B14F-4D97-AF65-F5344CB8AC3E}">
        <p14:creationId xmlns:p14="http://schemas.microsoft.com/office/powerpoint/2010/main" val="2947907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Robius strives to do to two main things</a:t>
            </a:r>
          </a:p>
        </p:txBody>
      </p:sp>
      <p:sp>
        <p:nvSpPr>
          <p:cNvPr id="4" name="Slide Number Placeholder 3"/>
          <p:cNvSpPr>
            <a:spLocks noGrp="1"/>
          </p:cNvSpPr>
          <p:nvPr>
            <p:ph type="sldNum" sz="quarter" idx="5"/>
          </p:nvPr>
        </p:nvSpPr>
        <p:spPr/>
        <p:txBody>
          <a:bodyPr/>
          <a:lstStyle/>
          <a:p>
            <a:fld id="{3B7B4AED-F6E6-984F-804C-9CFE1FD5EBEF}" type="slidenum">
              <a:rPr lang="en-US" smtClean="0"/>
              <a:t>4</a:t>
            </a:fld>
            <a:endParaRPr lang="en-US"/>
          </a:p>
        </p:txBody>
      </p:sp>
    </p:spTree>
    <p:extLst>
      <p:ext uri="{BB962C8B-B14F-4D97-AF65-F5344CB8AC3E}">
        <p14:creationId xmlns:p14="http://schemas.microsoft.com/office/powerpoint/2010/main" val="3713629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Singular identity management via integration with Open Wallet Foundation</a:t>
            </a:r>
          </a:p>
          <a:p>
            <a:pPr marL="171450" indent="-171450">
              <a:buFont typeface="Wingdings" pitchFamily="2" charset="2"/>
              <a:buChar char="n"/>
            </a:pPr>
            <a:r>
              <a:rPr lang="en-US"/>
              <a:t>Robrix can act as a bridge to streamline identity management across many different services</a:t>
            </a:r>
          </a:p>
          <a:p>
            <a:pPr marL="171450" indent="-171450">
              <a:buFont typeface="Wingdings" pitchFamily="2" charset="2"/>
              <a:buChar char="n"/>
            </a:pPr>
            <a:endParaRPr lang="en-US"/>
          </a:p>
          <a:p>
            <a:r>
              <a:rPr lang="en-US"/>
              <a:t>Another interesting idea is supporting micropayments as a type of financial "like" (kudos).</a:t>
            </a:r>
          </a:p>
          <a:p>
            <a:r>
              <a:rPr lang="en-US"/>
              <a:t>This is common in WeChat (and recently, </a:t>
            </a:r>
            <a:r>
              <a:rPr lang="en-US" err="1"/>
              <a:t>Youtube</a:t>
            </a:r>
            <a:r>
              <a:rPr lang="en-US"/>
              <a:t> too), where users or community members can “super like” a microblog, release announcements, </a:t>
            </a:r>
            <a:r>
              <a:rPr lang="en-US" err="1"/>
              <a:t>etc</a:t>
            </a:r>
            <a:endParaRPr lang="en-US"/>
          </a:p>
          <a:p>
            <a:r>
              <a:rPr lang="en-US"/>
              <a:t>And basically buy the creator a cup of coffee or something small to show their support.</a:t>
            </a:r>
          </a:p>
          <a:p>
            <a:endParaRPr lang="en-US"/>
          </a:p>
          <a:p>
            <a:r>
              <a:rPr lang="en-US"/>
              <a:t>Potential for novel "combo" features: easily publish tweets/toots on Mastodon and Matrix posts about a GitHub release for your project (then collect financial kudos on any of the three -- see below)</a:t>
            </a:r>
          </a:p>
          <a:p>
            <a:endParaRPr lang="en-US"/>
          </a:p>
          <a:p>
            <a:pPr lvl="1"/>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44</a:t>
            </a:fld>
            <a:endParaRPr lang="en-US"/>
          </a:p>
        </p:txBody>
      </p:sp>
    </p:spTree>
    <p:extLst>
      <p:ext uri="{BB962C8B-B14F-4D97-AF65-F5344CB8AC3E}">
        <p14:creationId xmlns:p14="http://schemas.microsoft.com/office/powerpoint/2010/main" val="21858038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B7B4AED-F6E6-984F-804C-9CFE1FD5EBEF}" type="slidenum">
              <a:rPr lang="en-US" smtClean="0"/>
              <a:t>45</a:t>
            </a:fld>
            <a:endParaRPr lang="en-US"/>
          </a:p>
        </p:txBody>
      </p:sp>
    </p:spTree>
    <p:extLst>
      <p:ext uri="{BB962C8B-B14F-4D97-AF65-F5344CB8AC3E}">
        <p14:creationId xmlns:p14="http://schemas.microsoft.com/office/powerpoint/2010/main" val="2735807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hope that with these additions, Robrix will make it easier and more inviting to use and discover the vast array of federated services out there across the internet.</a:t>
            </a:r>
          </a:p>
        </p:txBody>
      </p:sp>
      <p:sp>
        <p:nvSpPr>
          <p:cNvPr id="4" name="Slide Number Placeholder 3"/>
          <p:cNvSpPr>
            <a:spLocks noGrp="1"/>
          </p:cNvSpPr>
          <p:nvPr>
            <p:ph type="sldNum" sz="quarter" idx="5"/>
          </p:nvPr>
        </p:nvSpPr>
        <p:spPr/>
        <p:txBody>
          <a:bodyPr/>
          <a:lstStyle/>
          <a:p>
            <a:fld id="{3B7B4AED-F6E6-984F-804C-9CFE1FD5EBEF}" type="slidenum">
              <a:rPr lang="en-US" smtClean="0"/>
              <a:t>46</a:t>
            </a:fld>
            <a:endParaRPr lang="en-US"/>
          </a:p>
        </p:txBody>
      </p:sp>
    </p:spTree>
    <p:extLst>
      <p:ext uri="{BB962C8B-B14F-4D97-AF65-F5344CB8AC3E}">
        <p14:creationId xmlns:p14="http://schemas.microsoft.com/office/powerpoint/2010/main" val="2834271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spcBef>
                <a:spcPts val="0"/>
              </a:spcBef>
              <a:spcAft>
                <a:spcPts val="0"/>
              </a:spcAft>
              <a:buFont typeface="Wingdings" pitchFamily="2"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4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宋体"/>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宋体"/>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a:solidFill>
                  <a:srgbClr val="202124"/>
                </a:solidFill>
                <a:effectLst/>
                <a:highlight>
                  <a:srgbClr val="FFFFFF"/>
                </a:highlight>
                <a:latin typeface="Roboto" panose="02000000000000000000" pitchFamily="2" charset="0"/>
              </a:rPr>
              <a:t>There are quite a few projects that experiment with how to build a great GUI using Rust; </a:t>
            </a:r>
            <a:r>
              <a:rPr lang="en-US" sz="2800" b="0" i="0" err="1">
                <a:solidFill>
                  <a:srgbClr val="202124"/>
                </a:solidFill>
                <a:effectLst/>
                <a:highlight>
                  <a:srgbClr val="FFFFFF"/>
                </a:highlight>
                <a:latin typeface="Roboto" panose="02000000000000000000" pitchFamily="2" charset="0"/>
              </a:rPr>
              <a:t>Dioxus</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tauri</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makepad</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Xilem</a:t>
            </a:r>
            <a:r>
              <a:rPr lang="en-US" sz="2800" b="0" i="0">
                <a:solidFill>
                  <a:srgbClr val="202124"/>
                </a:solidFill>
                <a:effectLst/>
                <a:highlight>
                  <a:srgbClr val="FFFFFF"/>
                </a:highlight>
                <a:latin typeface="Roboto" panose="02000000000000000000" pitchFamily="2" charset="0"/>
              </a:rPr>
              <a:t> and the </a:t>
            </a:r>
            <a:r>
              <a:rPr lang="en-US" sz="2800" b="0" i="0" err="1">
                <a:solidFill>
                  <a:srgbClr val="202124"/>
                </a:solidFill>
                <a:effectLst/>
                <a:highlight>
                  <a:srgbClr val="FFFFFF"/>
                </a:highlight>
                <a:latin typeface="Roboto" panose="02000000000000000000" pitchFamily="2" charset="0"/>
              </a:rPr>
              <a:t>linebender</a:t>
            </a:r>
            <a:r>
              <a:rPr lang="en-US" sz="2800" b="0" i="0">
                <a:solidFill>
                  <a:srgbClr val="202124"/>
                </a:solidFill>
                <a:effectLst/>
                <a:highlight>
                  <a:srgbClr val="FFFFFF"/>
                </a:highlight>
                <a:latin typeface="Roboto" panose="02000000000000000000" pitchFamily="2" charset="0"/>
              </a:rPr>
              <a:t> project, etc.</a:t>
            </a:r>
            <a:br>
              <a:rPr lang="en-US" sz="2800"/>
            </a:br>
            <a:br>
              <a:rPr lang="en-US" sz="2800"/>
            </a:br>
            <a:r>
              <a:rPr lang="en-US" sz="2800" b="0" i="0">
                <a:solidFill>
                  <a:srgbClr val="202124"/>
                </a:solidFill>
                <a:effectLst/>
                <a:highlight>
                  <a:srgbClr val="FFFFFF"/>
                </a:highlight>
                <a:latin typeface="Roboto" panose="02000000000000000000" pitchFamily="2" charset="0"/>
              </a:rPr>
              <a:t>But to build a fully-featured app these days, you need an awful lot more than just UI and basic input events.</a:t>
            </a:r>
            <a:br>
              <a:rPr lang="en-US" sz="2800"/>
            </a:br>
            <a:br>
              <a:rPr lang="en-US" sz="2800"/>
            </a:br>
            <a:r>
              <a:rPr lang="en-US" sz="2800" b="0" i="0">
                <a:solidFill>
                  <a:srgbClr val="202124"/>
                </a:solidFill>
                <a:effectLst/>
                <a:highlight>
                  <a:srgbClr val="FFFFFF"/>
                </a:highlight>
                <a:latin typeface="Roboto" panose="02000000000000000000" pitchFamily="2" charset="0"/>
              </a:rPr>
              <a:t>That's what Project </a:t>
            </a:r>
            <a:r>
              <a:rPr lang="en-US" sz="2800" b="0" i="0" err="1">
                <a:solidFill>
                  <a:srgbClr val="202124"/>
                </a:solidFill>
                <a:effectLst/>
                <a:highlight>
                  <a:srgbClr val="FFFFFF"/>
                </a:highlight>
                <a:latin typeface="Roboto" panose="02000000000000000000" pitchFamily="2" charset="0"/>
              </a:rPr>
              <a:t>Robius</a:t>
            </a:r>
            <a:r>
              <a:rPr lang="en-US" sz="2800" b="0" i="0">
                <a:solidFill>
                  <a:srgbClr val="202124"/>
                </a:solidFill>
                <a:effectLst/>
                <a:highlight>
                  <a:srgbClr val="FFFFFF"/>
                </a:highlight>
                <a:latin typeface="Roboto" panose="02000000000000000000" pitchFamily="2" charset="0"/>
              </a:rPr>
              <a:t> is all about: we leave UI design to the experts, and step in to fill the gaps everywhere else in the app dev environment.</a:t>
            </a:r>
            <a:br>
              <a:rPr lang="en-US" sz="2800"/>
            </a:br>
            <a:r>
              <a:rPr lang="en-US" sz="2800" b="0" i="0">
                <a:solidFill>
                  <a:srgbClr val="202124"/>
                </a:solidFill>
                <a:effectLst/>
                <a:highlight>
                  <a:srgbClr val="FFFFFF"/>
                </a:highlight>
                <a:latin typeface="Roboto" panose="02000000000000000000" pitchFamily="2" charset="0"/>
              </a:rPr>
              <a:t>This includes everything from complex build systems, support for platform-specific APIs and OS services (with nice Rust abstractions for each class of functionality), signing/packaging/bundling/distributing apps, and more.</a:t>
            </a:r>
            <a:br>
              <a:rPr lang="en-US" sz="2800"/>
            </a:br>
            <a:br>
              <a:rPr lang="en-US" sz="2800"/>
            </a:br>
            <a:r>
              <a:rPr lang="en-US" sz="2800" b="0" i="0">
                <a:solidFill>
                  <a:srgbClr val="202124"/>
                </a:solidFill>
                <a:effectLst/>
                <a:highlight>
                  <a:srgbClr val="FFFFFF"/>
                </a:highlight>
                <a:latin typeface="Roboto" panose="02000000000000000000" pitchFamily="2" charset="0"/>
              </a:rPr>
              <a:t>Everything is entirely open-source and decentralized. Nothing is owned or controlled by one party, and we welcome contributions from anyone and everyone. </a:t>
            </a:r>
            <a:endParaRPr lang="en-US" sz="2800"/>
          </a:p>
        </p:txBody>
      </p:sp>
      <p:sp>
        <p:nvSpPr>
          <p:cNvPr id="4" name="Slide Number Placeholder 3"/>
          <p:cNvSpPr>
            <a:spLocks noGrp="1"/>
          </p:cNvSpPr>
          <p:nvPr>
            <p:ph type="sldNum" sz="quarter" idx="5"/>
          </p:nvPr>
        </p:nvSpPr>
        <p:spPr/>
        <p:txBody>
          <a:bodyPr/>
          <a:lstStyle/>
          <a:p>
            <a:fld id="{3B7B4AED-F6E6-984F-804C-9CFE1FD5EBEF}" type="slidenum">
              <a:rPr lang="en-US" smtClean="0"/>
              <a:t>5</a:t>
            </a:fld>
            <a:endParaRPr lang="en-US"/>
          </a:p>
        </p:txBody>
      </p:sp>
    </p:spTree>
    <p:extLst>
      <p:ext uri="{BB962C8B-B14F-4D97-AF65-F5344CB8AC3E}">
        <p14:creationId xmlns:p14="http://schemas.microsoft.com/office/powerpoint/2010/main" val="2002225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a:solidFill>
                  <a:srgbClr val="202124"/>
                </a:solidFill>
                <a:effectLst/>
                <a:highlight>
                  <a:srgbClr val="FFFFFF"/>
                </a:highlight>
                <a:latin typeface="Roboto" panose="02000000000000000000" pitchFamily="2" charset="0"/>
              </a:rPr>
              <a:t>There are quite a few projects that experiment with how to build a great GUI using Rust; </a:t>
            </a:r>
            <a:r>
              <a:rPr lang="en-US" sz="2800" b="0" i="0" err="1">
                <a:solidFill>
                  <a:srgbClr val="202124"/>
                </a:solidFill>
                <a:effectLst/>
                <a:highlight>
                  <a:srgbClr val="FFFFFF"/>
                </a:highlight>
                <a:latin typeface="Roboto" panose="02000000000000000000" pitchFamily="2" charset="0"/>
              </a:rPr>
              <a:t>Dioxus</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tauri</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makepad</a:t>
            </a:r>
            <a:r>
              <a:rPr lang="en-US" sz="2800" b="0" i="0">
                <a:solidFill>
                  <a:srgbClr val="202124"/>
                </a:solidFill>
                <a:effectLst/>
                <a:highlight>
                  <a:srgbClr val="FFFFFF"/>
                </a:highlight>
                <a:latin typeface="Roboto" panose="02000000000000000000" pitchFamily="2" charset="0"/>
              </a:rPr>
              <a:t>, </a:t>
            </a:r>
            <a:r>
              <a:rPr lang="en-US" sz="2800" b="0" i="0" err="1">
                <a:solidFill>
                  <a:srgbClr val="202124"/>
                </a:solidFill>
                <a:effectLst/>
                <a:highlight>
                  <a:srgbClr val="FFFFFF"/>
                </a:highlight>
                <a:latin typeface="Roboto" panose="02000000000000000000" pitchFamily="2" charset="0"/>
              </a:rPr>
              <a:t>Xilem</a:t>
            </a:r>
            <a:r>
              <a:rPr lang="en-US" sz="2800" b="0" i="0">
                <a:solidFill>
                  <a:srgbClr val="202124"/>
                </a:solidFill>
                <a:effectLst/>
                <a:highlight>
                  <a:srgbClr val="FFFFFF"/>
                </a:highlight>
                <a:latin typeface="Roboto" panose="02000000000000000000" pitchFamily="2" charset="0"/>
              </a:rPr>
              <a:t> and the </a:t>
            </a:r>
            <a:r>
              <a:rPr lang="en-US" sz="2800" b="0" i="0" err="1">
                <a:solidFill>
                  <a:srgbClr val="202124"/>
                </a:solidFill>
                <a:effectLst/>
                <a:highlight>
                  <a:srgbClr val="FFFFFF"/>
                </a:highlight>
                <a:latin typeface="Roboto" panose="02000000000000000000" pitchFamily="2" charset="0"/>
              </a:rPr>
              <a:t>linebender</a:t>
            </a:r>
            <a:r>
              <a:rPr lang="en-US" sz="2800" b="0" i="0">
                <a:solidFill>
                  <a:srgbClr val="202124"/>
                </a:solidFill>
                <a:effectLst/>
                <a:highlight>
                  <a:srgbClr val="FFFFFF"/>
                </a:highlight>
                <a:latin typeface="Roboto" panose="02000000000000000000" pitchFamily="2" charset="0"/>
              </a:rPr>
              <a:t> project, etc.</a:t>
            </a:r>
            <a:br>
              <a:rPr lang="en-US" sz="2800"/>
            </a:br>
            <a:br>
              <a:rPr lang="en-US" sz="2800"/>
            </a:br>
            <a:r>
              <a:rPr lang="en-US" sz="2800" b="0" i="0">
                <a:solidFill>
                  <a:srgbClr val="202124"/>
                </a:solidFill>
                <a:effectLst/>
                <a:highlight>
                  <a:srgbClr val="FFFFFF"/>
                </a:highlight>
                <a:latin typeface="Roboto" panose="02000000000000000000" pitchFamily="2" charset="0"/>
              </a:rPr>
              <a:t>But to build a fully-featured app these days, you need an awful lot more than just UI and basic input events.</a:t>
            </a:r>
            <a:br>
              <a:rPr lang="en-US" sz="2800"/>
            </a:br>
            <a:br>
              <a:rPr lang="en-US" sz="2800"/>
            </a:br>
            <a:r>
              <a:rPr lang="en-US" sz="2800" b="0" i="0">
                <a:solidFill>
                  <a:srgbClr val="202124"/>
                </a:solidFill>
                <a:effectLst/>
                <a:highlight>
                  <a:srgbClr val="FFFFFF"/>
                </a:highlight>
                <a:latin typeface="Roboto" panose="02000000000000000000" pitchFamily="2" charset="0"/>
              </a:rPr>
              <a:t>That's what Project </a:t>
            </a:r>
            <a:r>
              <a:rPr lang="en-US" sz="2800" b="0" i="0" err="1">
                <a:solidFill>
                  <a:srgbClr val="202124"/>
                </a:solidFill>
                <a:effectLst/>
                <a:highlight>
                  <a:srgbClr val="FFFFFF"/>
                </a:highlight>
                <a:latin typeface="Roboto" panose="02000000000000000000" pitchFamily="2" charset="0"/>
              </a:rPr>
              <a:t>Robius</a:t>
            </a:r>
            <a:r>
              <a:rPr lang="en-US" sz="2800" b="0" i="0">
                <a:solidFill>
                  <a:srgbClr val="202124"/>
                </a:solidFill>
                <a:effectLst/>
                <a:highlight>
                  <a:srgbClr val="FFFFFF"/>
                </a:highlight>
                <a:latin typeface="Roboto" panose="02000000000000000000" pitchFamily="2" charset="0"/>
              </a:rPr>
              <a:t> is all about: we leave UI design to the experts, and step in to fill the gaps everywhere else in the app dev environment.</a:t>
            </a:r>
            <a:br>
              <a:rPr lang="en-US" sz="2800"/>
            </a:br>
            <a:r>
              <a:rPr lang="en-US" sz="2800" b="0" i="0">
                <a:solidFill>
                  <a:srgbClr val="202124"/>
                </a:solidFill>
                <a:effectLst/>
                <a:highlight>
                  <a:srgbClr val="FFFFFF"/>
                </a:highlight>
                <a:latin typeface="Roboto" panose="02000000000000000000" pitchFamily="2" charset="0"/>
              </a:rPr>
              <a:t>This includes everything from complex build systems, support for platform-specific APIs and OS services (with nice Rust abstractions for each class of functionality), signing/packaging/bundling/distributing apps, and more.</a:t>
            </a:r>
            <a:br>
              <a:rPr lang="en-US" sz="2800"/>
            </a:br>
            <a:br>
              <a:rPr lang="en-US" sz="2800"/>
            </a:br>
            <a:r>
              <a:rPr lang="en-US" sz="2800" b="0" i="0">
                <a:solidFill>
                  <a:srgbClr val="202124"/>
                </a:solidFill>
                <a:effectLst/>
                <a:highlight>
                  <a:srgbClr val="FFFFFF"/>
                </a:highlight>
                <a:latin typeface="Roboto" panose="02000000000000000000" pitchFamily="2" charset="0"/>
              </a:rPr>
              <a:t>Everything is entirely open-source and decentralized. Nothing is owned or controlled by one party, and we welcome contributions from anyone and everyone. </a:t>
            </a:r>
            <a:endParaRPr lang="en-US" sz="2800"/>
          </a:p>
        </p:txBody>
      </p:sp>
      <p:sp>
        <p:nvSpPr>
          <p:cNvPr id="4" name="Slide Number Placeholder 3"/>
          <p:cNvSpPr>
            <a:spLocks noGrp="1"/>
          </p:cNvSpPr>
          <p:nvPr>
            <p:ph type="sldNum" sz="quarter" idx="5"/>
          </p:nvPr>
        </p:nvSpPr>
        <p:spPr/>
        <p:txBody>
          <a:bodyPr/>
          <a:lstStyle/>
          <a:p>
            <a:fld id="{3B7B4AED-F6E6-984F-804C-9CFE1FD5EBEF}" type="slidenum">
              <a:rPr lang="en-US" smtClean="0"/>
              <a:t>6</a:t>
            </a:fld>
            <a:endParaRPr lang="en-US"/>
          </a:p>
        </p:txBody>
      </p:sp>
    </p:spTree>
    <p:extLst>
      <p:ext uri="{BB962C8B-B14F-4D97-AF65-F5344CB8AC3E}">
        <p14:creationId xmlns:p14="http://schemas.microsoft.com/office/powerpoint/2010/main" val="289606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7</a:t>
            </a:fld>
            <a:endParaRPr lang="en-US"/>
          </a:p>
        </p:txBody>
      </p:sp>
    </p:spTree>
    <p:extLst>
      <p:ext uri="{BB962C8B-B14F-4D97-AF65-F5344CB8AC3E}">
        <p14:creationId xmlns:p14="http://schemas.microsoft.com/office/powerpoint/2010/main" val="4066836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a:t>
            </a:r>
            <a:r>
              <a:rPr lang="en-US" err="1"/>
              <a:t>Robius</a:t>
            </a:r>
            <a:r>
              <a:rPr lang="en-US"/>
              <a:t> has quite a few goals and technical requirements, which you can read about in full on our website or </a:t>
            </a:r>
            <a:r>
              <a:rPr lang="en-US" err="1"/>
              <a:t>github</a:t>
            </a:r>
            <a:r>
              <a:rPr lang="en-US"/>
              <a:t> page.</a:t>
            </a:r>
          </a:p>
          <a:p>
            <a:endParaRPr lang="en-US"/>
          </a:p>
          <a:p>
            <a:r>
              <a:rPr lang="en-US"/>
              <a:t>For now, in the interest of time, I’m going to just discuss a select few.</a:t>
            </a:r>
          </a:p>
        </p:txBody>
      </p:sp>
      <p:sp>
        <p:nvSpPr>
          <p:cNvPr id="4" name="Slide Number Placeholder 3"/>
          <p:cNvSpPr>
            <a:spLocks noGrp="1"/>
          </p:cNvSpPr>
          <p:nvPr>
            <p:ph type="sldNum" sz="quarter" idx="5"/>
          </p:nvPr>
        </p:nvSpPr>
        <p:spPr/>
        <p:txBody>
          <a:bodyPr/>
          <a:lstStyle/>
          <a:p>
            <a:fld id="{3B7B4AED-F6E6-984F-804C-9CFE1FD5EBEF}" type="slidenum">
              <a:rPr lang="en-US" smtClean="0"/>
              <a:t>8</a:t>
            </a:fld>
            <a:endParaRPr lang="en-US"/>
          </a:p>
        </p:txBody>
      </p:sp>
    </p:spTree>
    <p:extLst>
      <p:ext uri="{BB962C8B-B14F-4D97-AF65-F5344CB8AC3E}">
        <p14:creationId xmlns:p14="http://schemas.microsoft.com/office/powerpoint/2010/main" val="1379487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primary goal is to establish a complete, working example of </a:t>
            </a:r>
            <a:r>
              <a:rPr lang="en-US" b="1" i="1"/>
              <a:t>everything</a:t>
            </a:r>
            <a:r>
              <a:rPr lang="en-US"/>
              <a:t> beneath the app</a:t>
            </a:r>
          </a:p>
          <a:p>
            <a:r>
              <a:rPr lang="en-US"/>
              <a:t>Which must support major platforms/OS environments </a:t>
            </a:r>
          </a:p>
          <a:p>
            <a:pPr marL="457200" lvl="1" indent="0">
              <a:buNone/>
            </a:pPr>
            <a:endParaRPr lang="en-US"/>
          </a:p>
          <a:p>
            <a:endParaRPr lang="en-US"/>
          </a:p>
          <a:p>
            <a:pPr marL="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UI toolkits – Makepad, </a:t>
            </a:r>
            <a:r>
              <a:rPr lang="en-US" sz="1100" b="0" i="0" u="none" strike="noStrike" err="1">
                <a:solidFill>
                  <a:srgbClr val="000000"/>
                </a:solidFill>
                <a:effectLst/>
                <a:latin typeface="Arial" panose="020B0604020202020204" pitchFamily="34" charset="0"/>
              </a:rPr>
              <a:t>Dioxus</a:t>
            </a:r>
            <a:r>
              <a:rPr lang="en-US" sz="1100" b="0" i="0" u="none" strike="noStrike">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Generally cross-platform, with a focus on GUI design and workloads</a:t>
            </a:r>
          </a:p>
          <a:p>
            <a:pPr marL="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OSIRIS - OS Interfaces in Rust</a:t>
            </a:r>
          </a:p>
          <a:p>
            <a:pPr marL="742950" lvl="1" indent="-28575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Connectivity: </a:t>
            </a:r>
            <a:r>
              <a:rPr lang="en-US" sz="1100" b="0" i="0" u="none" strike="noStrike" err="1">
                <a:solidFill>
                  <a:srgbClr val="000000"/>
                </a:solidFill>
                <a:effectLst/>
                <a:latin typeface="Arial" panose="020B0604020202020204" pitchFamily="34" charset="0"/>
              </a:rPr>
              <a:t>WiFi</a:t>
            </a:r>
            <a:r>
              <a:rPr lang="en-US" sz="1100" b="0" i="0" u="none" strike="noStrike">
                <a:solidFill>
                  <a:srgbClr val="000000"/>
                </a:solidFill>
                <a:effectLst/>
                <a:latin typeface="Arial" panose="020B0604020202020204" pitchFamily="34" charset="0"/>
              </a:rPr>
              <a:t> discovery, </a:t>
            </a:r>
            <a:r>
              <a:rPr lang="en-US" sz="1100" b="0" i="0" u="none" strike="noStrike" err="1">
                <a:solidFill>
                  <a:srgbClr val="000000"/>
                </a:solidFill>
                <a:effectLst/>
                <a:latin typeface="Arial" panose="020B0604020202020204" pitchFamily="34" charset="0"/>
              </a:rPr>
              <a:t>bluetooth</a:t>
            </a:r>
            <a:r>
              <a:rPr lang="en-US" sz="1100" b="0" i="0" u="none" strike="noStrike">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Goal: easy to integrate OSIRIS into a UI app as a dependency</a:t>
            </a:r>
          </a:p>
          <a:p>
            <a:pPr marL="1143000" lvl="2" indent="-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RESTful APIs: mapping, authentication, Google Play services, </a:t>
            </a:r>
            <a:r>
              <a:rPr lang="en-US" sz="1100" b="0" i="0" u="none" strike="noStrike" err="1">
                <a:solidFill>
                  <a:srgbClr val="000000"/>
                </a:solidFill>
                <a:effectLst/>
                <a:latin typeface="Arial" panose="020B0604020202020204" pitchFamily="34" charset="0"/>
              </a:rPr>
              <a:t>etc</a:t>
            </a:r>
            <a:endParaRPr lang="en-US" sz="1100" b="0" i="0" u="none" strike="noStrike">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Concurrent / parallel computation runtime</a:t>
            </a:r>
          </a:p>
          <a:p>
            <a:pPr marL="742950" lvl="1" indent="-28575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Async execution runtime – </a:t>
            </a:r>
            <a:r>
              <a:rPr lang="en-US" sz="1100" b="0" i="0" u="none" strike="noStrike" err="1">
                <a:solidFill>
                  <a:srgbClr val="000000"/>
                </a:solidFill>
                <a:effectLst/>
                <a:latin typeface="Arial" panose="020B0604020202020204" pitchFamily="34" charset="0"/>
              </a:rPr>
              <a:t>ylong</a:t>
            </a:r>
            <a:r>
              <a:rPr lang="en-US" sz="1100" b="0" i="0" u="none" strike="noStrike">
                <a:solidFill>
                  <a:srgbClr val="000000"/>
                </a:solidFill>
                <a:effectLst/>
                <a:latin typeface="Arial" panose="020B0604020202020204" pitchFamily="34" charset="0"/>
              </a:rPr>
              <a:t>, </a:t>
            </a:r>
            <a:r>
              <a:rPr lang="en-US" sz="1100" b="0" i="0" u="none" strike="noStrike" err="1">
                <a:solidFill>
                  <a:srgbClr val="000000"/>
                </a:solidFill>
                <a:effectLst/>
                <a:latin typeface="Arial" panose="020B0604020202020204" pitchFamily="34" charset="0"/>
              </a:rPr>
              <a:t>tokio</a:t>
            </a:r>
            <a:r>
              <a:rPr lang="en-US" sz="1100" b="0" i="0" u="none" strike="noStrike">
                <a:solidFill>
                  <a:srgbClr val="000000"/>
                </a:solidFill>
                <a:effectLst/>
                <a:latin typeface="Arial" panose="020B0604020202020204" pitchFamily="34" charset="0"/>
              </a:rPr>
              <a:t>, async-std (</a:t>
            </a:r>
            <a:r>
              <a:rPr lang="en-US" sz="1100" b="0" i="0" u="none" strike="noStrike" err="1">
                <a:solidFill>
                  <a:srgbClr val="000000"/>
                </a:solidFill>
                <a:effectLst/>
                <a:latin typeface="Arial" panose="020B0604020202020204" pitchFamily="34" charset="0"/>
              </a:rPr>
              <a:t>smol</a:t>
            </a:r>
            <a:r>
              <a:rPr lang="en-US" sz="1100" b="0" i="0" u="none" strike="noStrike">
                <a:solidFill>
                  <a:srgbClr val="000000"/>
                </a:solidFill>
                <a:effectLst/>
                <a:latin typeface="Arial" panose="020B0604020202020204" pitchFamily="34" charset="0"/>
              </a:rPr>
              <a:t>)</a:t>
            </a:r>
          </a:p>
          <a:p>
            <a:pPr marL="742950" lvl="1" indent="-285750" rtl="0" fontAlgn="base">
              <a:spcBef>
                <a:spcPts val="0"/>
              </a:spcBef>
              <a:spcAft>
                <a:spcPts val="0"/>
              </a:spcAft>
              <a:buFont typeface="+mj-lt"/>
              <a:buAutoNum type="arabicPeriod"/>
            </a:pPr>
            <a:r>
              <a:rPr lang="en-US" sz="1100" b="0" i="0" u="none" strike="noStrike">
                <a:solidFill>
                  <a:srgbClr val="000000"/>
                </a:solidFill>
                <a:effectLst/>
                <a:latin typeface="Arial" panose="020B0604020202020204" pitchFamily="34" charset="0"/>
              </a:rPr>
              <a:t>Threads, thread pools, and CPU/multicore abstractions</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9</a:t>
            </a:fld>
            <a:endParaRPr lang="en-US"/>
          </a:p>
        </p:txBody>
      </p:sp>
    </p:spTree>
    <p:extLst>
      <p:ext uri="{BB962C8B-B14F-4D97-AF65-F5344CB8AC3E}">
        <p14:creationId xmlns:p14="http://schemas.microsoft.com/office/powerpoint/2010/main" val="71945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891A-9DF9-E50D-8F24-A4FDDF841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6B44B-00CA-F476-2A37-7970DC50D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3365FDB9-6DD9-E92B-79CC-AED189A5F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8A72-E911-F672-D4E6-24FDBB050950}"/>
              </a:ext>
            </a:extLst>
          </p:cNvPr>
          <p:cNvSpPr>
            <a:spLocks noGrp="1"/>
          </p:cNvSpPr>
          <p:nvPr>
            <p:ph type="sldNum" sz="quarter" idx="12"/>
          </p:nvPr>
        </p:nvSpPr>
        <p:spPr/>
        <p:txBody>
          <a:bodyPr/>
          <a:lstStyle/>
          <a:p>
            <a:fld id="{7D62C56D-5E74-2945-931D-C07ECBF0F859}" type="slidenum">
              <a:rPr lang="en-US" smtClean="0"/>
              <a:t>‹#›</a:t>
            </a:fld>
            <a:endParaRPr lang="en-US"/>
          </a:p>
        </p:txBody>
      </p:sp>
      <p:sp>
        <p:nvSpPr>
          <p:cNvPr id="7" name="Date Placeholder 3">
            <a:extLst>
              <a:ext uri="{FF2B5EF4-FFF2-40B4-BE49-F238E27FC236}">
                <a16:creationId xmlns:a16="http://schemas.microsoft.com/office/drawing/2014/main" id="{86EC6AD3-6CE9-3699-0E57-2EE9A83BEAFA}"/>
              </a:ext>
            </a:extLst>
          </p:cNvPr>
          <p:cNvSpPr>
            <a:spLocks noGrp="1"/>
          </p:cNvSpPr>
          <p:nvPr>
            <p:ph type="dt" sz="half" idx="10"/>
          </p:nvPr>
        </p:nvSpPr>
        <p:spPr>
          <a:xfrm>
            <a:off x="790721" y="6353561"/>
            <a:ext cx="2743200" cy="365125"/>
          </a:xfrm>
        </p:spPr>
        <p:txBody>
          <a:bodyPr/>
          <a:lstStyle/>
          <a:p>
            <a:r>
              <a:rPr lang="en-US"/>
              <a:t>Robius: App Dev in Rust</a:t>
            </a:r>
            <a:endParaRPr lang="en-US" dirty="0"/>
          </a:p>
        </p:txBody>
      </p:sp>
      <p:pic>
        <p:nvPicPr>
          <p:cNvPr id="8" name="Picture 7" descr="A logo of a company&#10;&#10;Description automatically generated with medium confidence">
            <a:extLst>
              <a:ext uri="{FF2B5EF4-FFF2-40B4-BE49-F238E27FC236}">
                <a16:creationId xmlns:a16="http://schemas.microsoft.com/office/drawing/2014/main" id="{9850D92C-76FA-0AC1-8556-836F1584D7A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62858" y="6404679"/>
            <a:ext cx="261619" cy="261619"/>
          </a:xfrm>
          <a:prstGeom prst="rect">
            <a:avLst/>
          </a:prstGeom>
        </p:spPr>
      </p:pic>
    </p:spTree>
    <p:extLst>
      <p:ext uri="{BB962C8B-B14F-4D97-AF65-F5344CB8AC3E}">
        <p14:creationId xmlns:p14="http://schemas.microsoft.com/office/powerpoint/2010/main" val="29035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C9BF-86B7-6DA6-BB14-8D94E53CFB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F99E84-9663-D660-882F-994114652A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84946-6BB0-25A7-FFB3-DFF4EC3610D9}"/>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87AAA91D-808B-6B47-4E01-926DF183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5E69B-AA75-F025-5F17-6663AABF9466}"/>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631603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8E20FA-4F20-6989-246B-3880330EF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467D6D-C34B-03D2-8B30-4AF8473351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59614-7C18-357D-78A0-84F33E731E5C}"/>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E1427CB2-8CF9-6929-E082-BD64CED98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2242D-BFDF-21CB-B770-D2DCE22D853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627772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378710"/>
            <a:ext cx="9144000" cy="1130935"/>
          </a:xfrm>
        </p:spPr>
        <p:txBody>
          <a:bodyPr anchor="b">
            <a:normAutofit/>
          </a:bodyPr>
          <a:lstStyle>
            <a:lvl1pPr algn="ctr">
              <a:lnSpc>
                <a:spcPct val="130000"/>
              </a:lnSpc>
              <a:defRPr sz="6000">
                <a:solidFill>
                  <a:schemeClr val="bg1"/>
                </a:solidFill>
                <a:effectLst/>
                <a:latin typeface="Microsoft YaHei Regular" panose="020B0503020204020204" charset="-122"/>
                <a:ea typeface="Microsoft YaHei Regular" panose="020B0503020204020204" charset="-122"/>
              </a:defRPr>
            </a:lvl1pPr>
          </a:lstStyle>
          <a:p>
            <a:r>
              <a:rPr lang="zh-CN" altLang="en-US" dirty="0"/>
              <a:t>单击此处添加标题</a:t>
            </a:r>
          </a:p>
        </p:txBody>
      </p:sp>
      <p:sp>
        <p:nvSpPr>
          <p:cNvPr id="3" name="副标题 2"/>
          <p:cNvSpPr>
            <a:spLocks noGrp="1"/>
          </p:cNvSpPr>
          <p:nvPr>
            <p:ph type="subTitle" idx="1" hasCustomPrompt="1"/>
          </p:nvPr>
        </p:nvSpPr>
        <p:spPr>
          <a:xfrm>
            <a:off x="1524000" y="4086860"/>
            <a:ext cx="9144000" cy="984250"/>
          </a:xfrm>
        </p:spPr>
        <p:txBody>
          <a:bodyPr>
            <a:normAutofit/>
          </a:bodyPr>
          <a:lstStyle>
            <a:lvl1pPr marL="0" indent="0" algn="ctr">
              <a:buNone/>
              <a:defRPr sz="2400">
                <a:solidFill>
                  <a:schemeClr val="bg1"/>
                </a:solidFill>
                <a:effectLst/>
                <a:latin typeface="Microsoft YaHei Regular" panose="020B0503020204020204" charset="-122"/>
                <a:ea typeface="Microsoft YaHei Regular"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extLst>
      <p:ext uri="{BB962C8B-B14F-4D97-AF65-F5344CB8AC3E}">
        <p14:creationId xmlns:p14="http://schemas.microsoft.com/office/powerpoint/2010/main" val="2024944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423545" y="993775"/>
            <a:ext cx="11323955" cy="5480685"/>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10353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3389630"/>
            <a:ext cx="10307955" cy="1172845"/>
          </a:xfrm>
        </p:spPr>
        <p:txBody>
          <a:bodyPr anchor="b">
            <a:normAutofit/>
          </a:bodyPr>
          <a:lstStyle>
            <a:lvl1pPr algn="ctr">
              <a:defRPr sz="6000" b="1">
                <a:solidFill>
                  <a:schemeClr val="bg1"/>
                </a:solidFill>
                <a:effectLst/>
                <a:latin typeface="Microsoft YaHei Bold" panose="020B0503020204020204" charset="-122"/>
                <a:ea typeface="Microsoft YaHei Bold" panose="020B0503020204020204" charset="-122"/>
              </a:defRPr>
            </a:lvl1pPr>
          </a:lstStyle>
          <a:p>
            <a:r>
              <a:rPr lang="zh-CN" altLang="en-US" dirty="0"/>
              <a:t>单击此处编辑致谢辞</a:t>
            </a:r>
          </a:p>
        </p:txBody>
      </p:sp>
    </p:spTree>
    <p:extLst>
      <p:ext uri="{BB962C8B-B14F-4D97-AF65-F5344CB8AC3E}">
        <p14:creationId xmlns:p14="http://schemas.microsoft.com/office/powerpoint/2010/main" val="719513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a:t>Robius: App Dev in Rust</a:t>
            </a:r>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613488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72A6-6FDB-3FDE-4737-0336CF5979F0}"/>
              </a:ext>
            </a:extLst>
          </p:cNvPr>
          <p:cNvSpPr>
            <a:spLocks noGrp="1"/>
          </p:cNvSpPr>
          <p:nvPr>
            <p:ph type="title"/>
          </p:nvPr>
        </p:nvSpPr>
        <p:spPr>
          <a:xfrm>
            <a:off x="518160" y="151765"/>
            <a:ext cx="1101344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1B34AA-1850-CE85-6421-4127FDCCE6A8}"/>
              </a:ext>
            </a:extLst>
          </p:cNvPr>
          <p:cNvSpPr>
            <a:spLocks noGrp="1"/>
          </p:cNvSpPr>
          <p:nvPr>
            <p:ph idx="1"/>
          </p:nvPr>
        </p:nvSpPr>
        <p:spPr>
          <a:xfrm>
            <a:off x="518160" y="1477328"/>
            <a:ext cx="11013440" cy="48180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778C91-95C7-3AC2-A8D3-B496AAD6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4ED06-1CD6-8060-DF98-A0D8846FB039}"/>
              </a:ext>
            </a:extLst>
          </p:cNvPr>
          <p:cNvSpPr>
            <a:spLocks noGrp="1"/>
          </p:cNvSpPr>
          <p:nvPr>
            <p:ph type="sldNum" sz="quarter" idx="12"/>
          </p:nvPr>
        </p:nvSpPr>
        <p:spPr>
          <a:xfrm>
            <a:off x="9349077" y="6423262"/>
            <a:ext cx="2743200" cy="365125"/>
          </a:xfrm>
        </p:spPr>
        <p:txBody>
          <a:bodyPr/>
          <a:lstStyle>
            <a:lvl1pPr>
              <a:defRPr sz="1400"/>
            </a:lvl1pPr>
          </a:lstStyle>
          <a:p>
            <a:fld id="{7D62C56D-5E74-2945-931D-C07ECBF0F859}" type="slidenum">
              <a:rPr lang="en-US" smtClean="0"/>
              <a:pPr/>
              <a:t>‹#›</a:t>
            </a:fld>
            <a:endParaRPr lang="en-US"/>
          </a:p>
        </p:txBody>
      </p:sp>
      <p:sp>
        <p:nvSpPr>
          <p:cNvPr id="8" name="Date Placeholder 3">
            <a:extLst>
              <a:ext uri="{FF2B5EF4-FFF2-40B4-BE49-F238E27FC236}">
                <a16:creationId xmlns:a16="http://schemas.microsoft.com/office/drawing/2014/main" id="{60114E48-7145-EAAA-3F91-5F789FECF411}"/>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spTree>
    <p:extLst>
      <p:ext uri="{BB962C8B-B14F-4D97-AF65-F5344CB8AC3E}">
        <p14:creationId xmlns:p14="http://schemas.microsoft.com/office/powerpoint/2010/main" val="1912988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FA7D-B4F7-C34F-9B36-DC13B3AA8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FA8DD-C00A-8171-2F56-83887641D4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3F89-4293-F863-F269-049ADED7A985}"/>
              </a:ext>
            </a:extLst>
          </p:cNvPr>
          <p:cNvSpPr>
            <a:spLocks noGrp="1"/>
          </p:cNvSpPr>
          <p:nvPr>
            <p:ph type="dt" sz="half" idx="10"/>
          </p:nvPr>
        </p:nvSpPr>
        <p:spPr/>
        <p:txBody>
          <a:bodyPr/>
          <a:lstStyle/>
          <a:p>
            <a:r>
              <a:rPr lang="en-US"/>
              <a:t>Robius: App Dev in Rust</a:t>
            </a:r>
            <a:endParaRPr lang="en-US" dirty="0"/>
          </a:p>
        </p:txBody>
      </p:sp>
      <p:sp>
        <p:nvSpPr>
          <p:cNvPr id="5" name="Footer Placeholder 4">
            <a:extLst>
              <a:ext uri="{FF2B5EF4-FFF2-40B4-BE49-F238E27FC236}">
                <a16:creationId xmlns:a16="http://schemas.microsoft.com/office/drawing/2014/main" id="{D8D2C47F-A7E7-EE96-CD5D-399661DE1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912F2-234D-B7AC-3F0B-0E2690F1FA0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2172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11EF-4D8F-9F88-44B2-C631940CA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2CD6C-D65E-2163-5EF5-475B57AC7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395DD-CA5E-DA08-9F89-29C7DE52B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AD9F64-658A-3FD9-E003-7CD8EB555125}"/>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2829BCE7-0C14-36C6-A068-4BE49D5EE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50BD-63D4-32B0-73AA-86FC364D2B5B}"/>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29398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7DDF-C96F-8400-A34F-5C37F267D1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E343ED-6149-EA50-DEB6-34D9514F6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CC912-AFE5-4F09-601F-E57B5C45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7C34CF-B8A0-CB8A-C505-9085683794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BCB5C-AA1C-7DC0-674C-2F9902E73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ACADD-E605-E8D7-0453-260DB78CE54D}"/>
              </a:ext>
            </a:extLst>
          </p:cNvPr>
          <p:cNvSpPr>
            <a:spLocks noGrp="1"/>
          </p:cNvSpPr>
          <p:nvPr>
            <p:ph type="dt" sz="half" idx="10"/>
          </p:nvPr>
        </p:nvSpPr>
        <p:spPr/>
        <p:txBody>
          <a:bodyPr/>
          <a:lstStyle/>
          <a:p>
            <a:r>
              <a:rPr lang="en-US"/>
              <a:t>Robius: App Dev in Rust</a:t>
            </a:r>
          </a:p>
        </p:txBody>
      </p:sp>
      <p:sp>
        <p:nvSpPr>
          <p:cNvPr id="8" name="Footer Placeholder 7">
            <a:extLst>
              <a:ext uri="{FF2B5EF4-FFF2-40B4-BE49-F238E27FC236}">
                <a16:creationId xmlns:a16="http://schemas.microsoft.com/office/drawing/2014/main" id="{E26F1792-7349-293A-84AB-9766B518C8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AFB9C-EE22-0CD6-B6DE-0C92F7871623}"/>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13834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486C-2912-3F4B-B1C4-6D1CE6D808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E2054-20AD-CBA0-A27F-467D806C435A}"/>
              </a:ext>
            </a:extLst>
          </p:cNvPr>
          <p:cNvSpPr>
            <a:spLocks noGrp="1"/>
          </p:cNvSpPr>
          <p:nvPr>
            <p:ph type="dt" sz="half" idx="10"/>
          </p:nvPr>
        </p:nvSpPr>
        <p:spPr/>
        <p:txBody>
          <a:bodyPr/>
          <a:lstStyle/>
          <a:p>
            <a:r>
              <a:rPr lang="en-US"/>
              <a:t>Robius: App Dev in Rust</a:t>
            </a:r>
          </a:p>
        </p:txBody>
      </p:sp>
      <p:sp>
        <p:nvSpPr>
          <p:cNvPr id="4" name="Footer Placeholder 3">
            <a:extLst>
              <a:ext uri="{FF2B5EF4-FFF2-40B4-BE49-F238E27FC236}">
                <a16:creationId xmlns:a16="http://schemas.microsoft.com/office/drawing/2014/main" id="{E2CDD525-1523-2450-8D88-6B648711F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C994AE-9484-BCA8-3E27-8A2278E733DD}"/>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8906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2330B-372A-1259-426C-0EC95B1AAF53}"/>
              </a:ext>
            </a:extLst>
          </p:cNvPr>
          <p:cNvSpPr>
            <a:spLocks noGrp="1"/>
          </p:cNvSpPr>
          <p:nvPr>
            <p:ph type="dt" sz="half" idx="10"/>
          </p:nvPr>
        </p:nvSpPr>
        <p:spPr/>
        <p:txBody>
          <a:bodyPr/>
          <a:lstStyle/>
          <a:p>
            <a:r>
              <a:rPr lang="en-US"/>
              <a:t>Robius: App Dev in Rust</a:t>
            </a:r>
          </a:p>
        </p:txBody>
      </p:sp>
      <p:sp>
        <p:nvSpPr>
          <p:cNvPr id="3" name="Footer Placeholder 2">
            <a:extLst>
              <a:ext uri="{FF2B5EF4-FFF2-40B4-BE49-F238E27FC236}">
                <a16:creationId xmlns:a16="http://schemas.microsoft.com/office/drawing/2014/main" id="{B23474D7-7DF2-C994-C044-E2027109CC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245AF-779F-9032-7579-D55A4AA10741}"/>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4053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7C5C-148D-0FAF-D978-0D632F8B2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840C33-49AB-CAB6-90E8-C621C1466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05E139-441B-2F63-1362-AD8F82CAC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E105C-89E4-E07D-6806-0EB6822C77AD}"/>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BBBF3C50-2184-E30B-EBF4-BEC5D02E9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67FDE-5741-510B-CC26-08CB84F1149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631963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996E-8787-DD33-CBA6-F71BF5337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D97D5D-DE95-4706-46D2-85248332C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EEC56-99DF-3956-AC68-F603FA801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0A88F-0C92-2945-BF2A-0286EBB90576}"/>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4C9D8DD3-12AD-235F-9A2E-1AED05E86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BB455-EF85-1CBA-E133-D192028A3A4F}"/>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84090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379"/>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19068-8B0A-7D95-637F-1F0563046BB2}"/>
              </a:ext>
            </a:extLst>
          </p:cNvPr>
          <p:cNvSpPr>
            <a:spLocks noGrp="1"/>
          </p:cNvSpPr>
          <p:nvPr>
            <p:ph type="title"/>
          </p:nvPr>
        </p:nvSpPr>
        <p:spPr>
          <a:xfrm>
            <a:off x="518160" y="212725"/>
            <a:ext cx="1101344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89D358-5DE5-306A-1100-4E48E86F001B}"/>
              </a:ext>
            </a:extLst>
          </p:cNvPr>
          <p:cNvSpPr>
            <a:spLocks noGrp="1"/>
          </p:cNvSpPr>
          <p:nvPr>
            <p:ph type="body" idx="1"/>
          </p:nvPr>
        </p:nvSpPr>
        <p:spPr>
          <a:xfrm>
            <a:off x="518160" y="1673224"/>
            <a:ext cx="11013440" cy="49720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3F4DCE-A750-5691-5865-650096655021}"/>
              </a:ext>
            </a:extLst>
          </p:cNvPr>
          <p:cNvSpPr>
            <a:spLocks noGrp="1"/>
          </p:cNvSpPr>
          <p:nvPr>
            <p:ph type="dt" sz="half" idx="2"/>
          </p:nvPr>
        </p:nvSpPr>
        <p:spPr>
          <a:xfrm>
            <a:off x="808890" y="6347558"/>
            <a:ext cx="2514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Robius: App Dev in Rust</a:t>
            </a:r>
            <a:endParaRPr lang="en-US" dirty="0"/>
          </a:p>
        </p:txBody>
      </p:sp>
      <p:sp>
        <p:nvSpPr>
          <p:cNvPr id="5" name="Footer Placeholder 4">
            <a:extLst>
              <a:ext uri="{FF2B5EF4-FFF2-40B4-BE49-F238E27FC236}">
                <a16:creationId xmlns:a16="http://schemas.microsoft.com/office/drawing/2014/main" id="{BF3647BD-D5E4-FC66-7A0B-48E65198B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007B63-1106-846F-F041-5735287E2B63}"/>
              </a:ext>
            </a:extLst>
          </p:cNvPr>
          <p:cNvSpPr>
            <a:spLocks noGrp="1"/>
          </p:cNvSpPr>
          <p:nvPr>
            <p:ph type="sldNum" sz="quarter" idx="4"/>
          </p:nvPr>
        </p:nvSpPr>
        <p:spPr>
          <a:xfrm>
            <a:off x="87884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2C56D-5E74-2945-931D-C07ECBF0F859}" type="slidenum">
              <a:rPr lang="en-US" smtClean="0"/>
              <a:t>‹#›</a:t>
            </a:fld>
            <a:endParaRPr lang="en-US"/>
          </a:p>
        </p:txBody>
      </p:sp>
    </p:spTree>
    <p:extLst>
      <p:ext uri="{BB962C8B-B14F-4D97-AF65-F5344CB8AC3E}">
        <p14:creationId xmlns:p14="http://schemas.microsoft.com/office/powerpoint/2010/main" val="1768078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r>
              <a:rPr lang="en-US" altLang="zh-CN"/>
              <a:t>Robius: App Dev in Rust</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065444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2.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2.png"/><Relationship Id="rId5" Type="http://schemas.openxmlformats.org/officeDocument/2006/relationships/image" Target="../media/image30.png"/><Relationship Id="rId10" Type="http://schemas.openxmlformats.org/officeDocument/2006/relationships/image" Target="../media/image41.png"/><Relationship Id="rId4" Type="http://schemas.openxmlformats.org/officeDocument/2006/relationships/image" Target="../media/image37.svg"/><Relationship Id="rId9"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ithub.com/project-robius/robrix" TargetMode="Externa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png"/><Relationship Id="rId11" Type="http://schemas.microsoft.com/office/2007/relationships/hdphoto" Target="../media/hdphoto2.wdp"/><Relationship Id="rId5" Type="http://schemas.openxmlformats.org/officeDocument/2006/relationships/image" Target="../media/image47.png"/><Relationship Id="rId15" Type="http://schemas.openxmlformats.org/officeDocument/2006/relationships/image" Target="../media/image2.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tiff"/><Relationship Id="rId5" Type="http://schemas.openxmlformats.org/officeDocument/2006/relationships/image" Target="../media/image11.png"/><Relationship Id="rId10" Type="http://schemas.openxmlformats.org/officeDocument/2006/relationships/image" Target="../media/image16.tiff"/><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project-robius/robrix"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hyperlink" Target="https://robius.rs/blog/performance-benchmarking-2/" TargetMode="External"/><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8.jpeg"/><Relationship Id="rId7"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2.png"/><Relationship Id="rId4" Type="http://schemas.openxmlformats.org/officeDocument/2006/relationships/image" Target="../media/image68.pn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diagramLayout" Target="../diagrams/layout1.xml"/><Relationship Id="rId12"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77.png"/><Relationship Id="rId5" Type="http://schemas.openxmlformats.org/officeDocument/2006/relationships/image" Target="../media/image76.png"/><Relationship Id="rId1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75.png"/><Relationship Id="rId9" Type="http://schemas.openxmlformats.org/officeDocument/2006/relationships/diagramColors" Target="../diagrams/colors1.xml"/><Relationship Id="rId14"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diagramLayout" Target="../diagrams/layout2.xml"/><Relationship Id="rId12" Type="http://schemas.openxmlformats.org/officeDocument/2006/relationships/image" Target="../media/image81.png"/><Relationship Id="rId2" Type="http://schemas.openxmlformats.org/officeDocument/2006/relationships/notesSlide" Target="../notesSlides/notesSlide40.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80.png"/><Relationship Id="rId5" Type="http://schemas.openxmlformats.org/officeDocument/2006/relationships/image" Target="../media/image76.png"/><Relationship Id="rId15" Type="http://schemas.openxmlformats.org/officeDocument/2006/relationships/image" Target="../media/image79.png"/><Relationship Id="rId10" Type="http://schemas.microsoft.com/office/2007/relationships/diagramDrawing" Target="../diagrams/drawing2.xml"/><Relationship Id="rId4" Type="http://schemas.openxmlformats.org/officeDocument/2006/relationships/image" Target="../media/image75.png"/><Relationship Id="rId9" Type="http://schemas.openxmlformats.org/officeDocument/2006/relationships/diagramColors" Target="../diagrams/colors2.xml"/><Relationship Id="rId1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jpeg"/><Relationship Id="rId7" Type="http://schemas.openxmlformats.org/officeDocument/2006/relationships/image" Target="../media/image86.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5.jpeg"/><Relationship Id="rId11" Type="http://schemas.openxmlformats.org/officeDocument/2006/relationships/image" Target="../media/image90.jpeg"/><Relationship Id="rId5" Type="http://schemas.openxmlformats.org/officeDocument/2006/relationships/image" Target="../media/image84.jpeg"/><Relationship Id="rId10" Type="http://schemas.openxmlformats.org/officeDocument/2006/relationships/image" Target="../media/image89.png"/><Relationship Id="rId4" Type="http://schemas.openxmlformats.org/officeDocument/2006/relationships/image" Target="../media/image83.jpeg"/><Relationship Id="rId9"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86A9D1-A257-6607-91D4-A7B4A425C95A}"/>
              </a:ext>
            </a:extLst>
          </p:cNvPr>
          <p:cNvPicPr>
            <a:picLocks noChangeAspect="1"/>
          </p:cNvPicPr>
          <p:nvPr/>
        </p:nvPicPr>
        <p:blipFill rotWithShape="1">
          <a:blip r:embed="rId4"/>
          <a:srcRect t="41010"/>
          <a:stretch/>
        </p:blipFill>
        <p:spPr>
          <a:xfrm>
            <a:off x="20" y="2708031"/>
            <a:ext cx="12191980" cy="4297270"/>
          </a:xfrm>
          <a:prstGeom prst="rect">
            <a:avLst/>
          </a:prstGeom>
        </p:spPr>
      </p:pic>
      <p:sp>
        <p:nvSpPr>
          <p:cNvPr id="7" name="Rectangle 6">
            <a:extLst>
              <a:ext uri="{FF2B5EF4-FFF2-40B4-BE49-F238E27FC236}">
                <a16:creationId xmlns:a16="http://schemas.microsoft.com/office/drawing/2014/main" id="{A31F8CA0-6923-52E5-1687-9280FE6DDE73}"/>
              </a:ext>
            </a:extLst>
          </p:cNvPr>
          <p:cNvSpPr/>
          <p:nvPr/>
        </p:nvSpPr>
        <p:spPr>
          <a:xfrm>
            <a:off x="-223615" y="2708031"/>
            <a:ext cx="12639230" cy="4519974"/>
          </a:xfrm>
          <a:prstGeom prst="rect">
            <a:avLst/>
          </a:prstGeom>
          <a:solidFill>
            <a:schemeClr val="bg1">
              <a:alpha val="83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内容占位符 2"/>
          <p:cNvSpPr>
            <a:spLocks noGrp="1"/>
          </p:cNvSpPr>
          <p:nvPr>
            <p:ph idx="1"/>
          </p:nvPr>
        </p:nvSpPr>
        <p:spPr>
          <a:xfrm>
            <a:off x="932180" y="5333084"/>
            <a:ext cx="10812780" cy="1331876"/>
          </a:xfrm>
        </p:spPr>
        <p:txBody>
          <a:bodyPr>
            <a:noAutofit/>
          </a:bodyPr>
          <a:lstStyle/>
          <a:p>
            <a:pPr algn="l">
              <a:lnSpc>
                <a:spcPct val="120000"/>
              </a:lnSpc>
            </a:pPr>
            <a:r>
              <a:rPr lang="en-US" altLang="zh-CN" b="1">
                <a:solidFill>
                  <a:srgbClr val="002060"/>
                </a:solidFill>
              </a:rPr>
              <a:t>Kevin Boos</a:t>
            </a:r>
            <a:br>
              <a:rPr lang="en-US" altLang="zh-CN">
                <a:solidFill>
                  <a:srgbClr val="002060"/>
                </a:solidFill>
              </a:rPr>
            </a:br>
            <a:r>
              <a:rPr lang="en-US" altLang="zh-CN">
                <a:solidFill>
                  <a:srgbClr val="002060"/>
                </a:solidFill>
              </a:rPr>
              <a:t>Principal Architect, Futurewei                                          May 6</a:t>
            </a:r>
            <a:r>
              <a:rPr lang="en-US" altLang="zh-CN" baseline="30000">
                <a:solidFill>
                  <a:srgbClr val="002060"/>
                </a:solidFill>
              </a:rPr>
              <a:t>th</a:t>
            </a:r>
            <a:r>
              <a:rPr lang="en-US" altLang="zh-CN">
                <a:solidFill>
                  <a:srgbClr val="002060"/>
                </a:solidFill>
              </a:rPr>
              <a:t>, 2024</a:t>
            </a:r>
          </a:p>
        </p:txBody>
      </p:sp>
      <p:sp>
        <p:nvSpPr>
          <p:cNvPr id="9" name="文本框 8"/>
          <p:cNvSpPr txBox="1"/>
          <p:nvPr/>
        </p:nvSpPr>
        <p:spPr>
          <a:xfrm>
            <a:off x="908327" y="3311938"/>
            <a:ext cx="7735570" cy="18620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small" spc="250" normalizeH="0" noProof="0" dirty="0">
                <a:ln>
                  <a:noFill/>
                </a:ln>
                <a:solidFill>
                  <a:srgbClr val="002060"/>
                </a:solidFill>
                <a:effectLst/>
                <a:uLnTx/>
                <a:uFillTx/>
                <a:latin typeface="Bebas Neue Bold" panose="00000500000000000000" charset="0"/>
                <a:ea typeface="Alibaba PuHuiTi Medium" panose="00020600040101010101" charset="-122"/>
                <a:cs typeface="Bebas Neue Bold" panose="00000500000000000000" charset="0"/>
              </a:rPr>
              <a:t>Robrix</a:t>
            </a:r>
          </a:p>
        </p:txBody>
      </p:sp>
      <p:sp>
        <p:nvSpPr>
          <p:cNvPr id="10" name="文本框 9"/>
          <p:cNvSpPr txBox="1"/>
          <p:nvPr/>
        </p:nvSpPr>
        <p:spPr>
          <a:xfrm>
            <a:off x="4786272" y="3712691"/>
            <a:ext cx="8660002" cy="1772793"/>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zh-CN" sz="4200" b="1" i="0" u="none" strike="noStrike" kern="1200" cap="none" normalizeH="0" noProof="0">
                <a:ln>
                  <a:noFill/>
                </a:ln>
                <a:solidFill>
                  <a:srgbClr val="002060"/>
                </a:solidFill>
                <a:effectLst/>
                <a:uLnTx/>
                <a:uFillTx/>
                <a:latin typeface="Tenorite" pitchFamily="2" charset="0"/>
                <a:ea typeface="Alibaba PuHuiTi Medium" panose="00020600040101010101" charset="-122"/>
                <a:cs typeface="Bebas Neue Bold" panose="00000500000000000000" charset="0"/>
              </a:rPr>
              <a:t>A multi-platform Rust app</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zh-CN" sz="4200" b="1" i="0" u="none" strike="noStrike" kern="1200" cap="none" normalizeH="0" noProof="0">
                <a:ln>
                  <a:noFill/>
                </a:ln>
                <a:solidFill>
                  <a:srgbClr val="002060"/>
                </a:solidFill>
                <a:effectLst/>
                <a:uLnTx/>
                <a:uFillTx/>
                <a:latin typeface="Tenorite" pitchFamily="2" charset="0"/>
                <a:ea typeface="Alibaba PuHuiTi Medium" panose="00020600040101010101" charset="-122"/>
                <a:cs typeface="Bebas Neue Bold" panose="00000500000000000000" charset="0"/>
              </a:rPr>
              <a:t>for Matrix chat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4200" b="1" i="0" u="none" strike="noStrike" kern="1200" cap="none" normalizeH="0" noProof="0">
              <a:ln>
                <a:noFill/>
              </a:ln>
              <a:solidFill>
                <a:srgbClr val="002060"/>
              </a:solidFill>
              <a:effectLst/>
              <a:uLnTx/>
              <a:uFillTx/>
              <a:latin typeface="Bebas Neue Bold" panose="00000500000000000000" charset="0"/>
              <a:ea typeface="Alibaba PuHuiTi Medium" panose="00020600040101010101" charset="-122"/>
              <a:cs typeface="Bebas Neue Bold" panose="0000050000000000000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E9D352D-A990-4C58-36A9-C925AE82564E}"/>
              </a:ext>
            </a:extLst>
          </p:cNvPr>
          <p:cNvSpPr>
            <a:spLocks noGrp="1"/>
          </p:cNvSpPr>
          <p:nvPr>
            <p:ph idx="1"/>
          </p:nvPr>
        </p:nvSpPr>
        <p:spPr>
          <a:xfrm>
            <a:off x="157354" y="1579476"/>
            <a:ext cx="2743200" cy="3866798"/>
          </a:xfrm>
        </p:spPr>
        <p:txBody>
          <a:bodyPr>
            <a:normAutofit fontScale="92500"/>
          </a:bodyPr>
          <a:lstStyle/>
          <a:p>
            <a:pPr marL="0" indent="0">
              <a:buNone/>
            </a:pPr>
            <a:endParaRPr lang="en-US" sz="2400"/>
          </a:p>
          <a:p>
            <a:pPr marL="0" indent="0">
              <a:buNone/>
            </a:pPr>
            <a:r>
              <a:rPr lang="en-US" sz="3200" b="1"/>
              <a:t>    Robrix App  </a:t>
            </a:r>
            <a:br>
              <a:rPr lang="en-US" sz="3200" b="1"/>
            </a:br>
            <a:r>
              <a:rPr lang="en-US" sz="3200" b="1"/>
              <a:t>   Architecture</a:t>
            </a:r>
          </a:p>
          <a:p>
            <a:pPr marL="0" indent="0">
              <a:buNone/>
            </a:pPr>
            <a:r>
              <a:rPr lang="en-US" sz="1700"/>
              <a:t>  </a:t>
            </a:r>
            <a:r>
              <a:rPr lang="en-US" sz="2400"/>
              <a:t>(Matrix client only)</a:t>
            </a:r>
          </a:p>
          <a:p>
            <a:pPr marL="0" indent="0">
              <a:buNone/>
            </a:pPr>
            <a:endParaRPr lang="en-US" sz="2400" b="1"/>
          </a:p>
          <a:p>
            <a:pPr marL="0" indent="0">
              <a:buNone/>
            </a:pPr>
            <a:endParaRPr lang="en-US" sz="2400"/>
          </a:p>
          <a:p>
            <a:pPr marL="0" indent="0">
              <a:buNone/>
            </a:pPr>
            <a:r>
              <a:rPr lang="en-US" sz="1900"/>
              <a:t> </a:t>
            </a:r>
            <a:r>
              <a:rPr lang="en-US" sz="1900" err="1"/>
              <a:t>Robrix’s</a:t>
            </a:r>
            <a:r>
              <a:rPr lang="en-US" sz="1900"/>
              <a:t> needs guide </a:t>
            </a:r>
            <a:br>
              <a:rPr lang="en-US" sz="1900"/>
            </a:br>
            <a:r>
              <a:rPr lang="en-US" sz="1900"/>
              <a:t> </a:t>
            </a:r>
            <a:r>
              <a:rPr lang="en-US" sz="1900" err="1"/>
              <a:t>Robius</a:t>
            </a:r>
            <a:r>
              <a:rPr lang="en-US" sz="1900"/>
              <a:t> development and   </a:t>
            </a:r>
            <a:br>
              <a:rPr lang="en-US" sz="1900"/>
            </a:br>
            <a:r>
              <a:rPr lang="en-US" sz="1900"/>
              <a:t> implementation priority</a:t>
            </a:r>
          </a:p>
        </p:txBody>
      </p:sp>
      <p:sp>
        <p:nvSpPr>
          <p:cNvPr id="5" name="Slide Number Placeholder 4">
            <a:extLst>
              <a:ext uri="{FF2B5EF4-FFF2-40B4-BE49-F238E27FC236}">
                <a16:creationId xmlns:a16="http://schemas.microsoft.com/office/drawing/2014/main" id="{20F06D4D-2FF8-EA65-EC98-8288E3D16598}"/>
              </a:ext>
            </a:extLst>
          </p:cNvPr>
          <p:cNvSpPr>
            <a:spLocks noGrp="1"/>
          </p:cNvSpPr>
          <p:nvPr>
            <p:ph type="sldNum" sz="quarter" idx="12"/>
          </p:nvPr>
        </p:nvSpPr>
        <p:spPr/>
        <p:txBody>
          <a:bodyPr/>
          <a:lstStyle/>
          <a:p>
            <a:fld id="{7D62C56D-5E74-2945-931D-C07ECBF0F859}" type="slidenum">
              <a:rPr lang="en-US" smtClean="0"/>
              <a:t>10</a:t>
            </a:fld>
            <a:endParaRPr lang="en-US"/>
          </a:p>
        </p:txBody>
      </p:sp>
      <p:grpSp>
        <p:nvGrpSpPr>
          <p:cNvPr id="6" name="Group 5">
            <a:extLst>
              <a:ext uri="{FF2B5EF4-FFF2-40B4-BE49-F238E27FC236}">
                <a16:creationId xmlns:a16="http://schemas.microsoft.com/office/drawing/2014/main" id="{3A281A30-F2C6-C2EE-8E41-DE0DED70A31D}"/>
              </a:ext>
            </a:extLst>
          </p:cNvPr>
          <p:cNvGrpSpPr/>
          <p:nvPr/>
        </p:nvGrpSpPr>
        <p:grpSpPr>
          <a:xfrm>
            <a:off x="3116316" y="33764"/>
            <a:ext cx="8941304" cy="6748517"/>
            <a:chOff x="3116316" y="33764"/>
            <a:chExt cx="8941304" cy="6748517"/>
          </a:xfrm>
        </p:grpSpPr>
        <p:sp>
          <p:nvSpPr>
            <p:cNvPr id="62" name="Google Shape;55;p13">
              <a:extLst>
                <a:ext uri="{FF2B5EF4-FFF2-40B4-BE49-F238E27FC236}">
                  <a16:creationId xmlns:a16="http://schemas.microsoft.com/office/drawing/2014/main" id="{09F293A0-D89C-D575-0E68-562D19D48D1A}"/>
                </a:ext>
              </a:extLst>
            </p:cNvPr>
            <p:cNvSpPr/>
            <p:nvPr/>
          </p:nvSpPr>
          <p:spPr>
            <a:xfrm>
              <a:off x="5540242" y="4064196"/>
              <a:ext cx="1776300" cy="1969461"/>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a:solidFill>
                    <a:srgbClr val="F5CCCD"/>
                  </a:solidFill>
                </a:rPr>
                <a:t>Concurrent Runtime</a:t>
              </a:r>
              <a:endParaRPr b="1">
                <a:solidFill>
                  <a:srgbClr val="F5CCCD"/>
                </a:solidFill>
              </a:endParaRPr>
            </a:p>
            <a:p>
              <a:pPr marL="0" lvl="0" indent="0" algn="ctr" rtl="0">
                <a:spcBef>
                  <a:spcPts val="1000"/>
                </a:spcBef>
                <a:spcAft>
                  <a:spcPts val="0"/>
                </a:spcAft>
                <a:buNone/>
              </a:pPr>
              <a:r>
                <a:rPr lang="en" sz="1600" i="1">
                  <a:solidFill>
                    <a:srgbClr val="F5CCCD"/>
                  </a:solidFill>
                </a:rPr>
                <a:t>async executor,</a:t>
              </a:r>
              <a:br>
                <a:rPr lang="en" sz="1600" i="1">
                  <a:solidFill>
                    <a:srgbClr val="F5CCCD"/>
                  </a:solidFill>
                </a:rPr>
              </a:br>
              <a:r>
                <a:rPr lang="en" sz="1600" i="1">
                  <a:solidFill>
                    <a:srgbClr val="F5CCCD"/>
                  </a:solidFill>
                </a:rPr>
                <a:t>multithreading,</a:t>
              </a:r>
              <a:br>
                <a:rPr lang="en" sz="1600" i="1">
                  <a:solidFill>
                    <a:srgbClr val="F5CCCD"/>
                  </a:solidFill>
                </a:rPr>
              </a:br>
              <a:r>
                <a:rPr lang="en" sz="1600" i="1">
                  <a:solidFill>
                    <a:srgbClr val="F5CCCD"/>
                  </a:solidFill>
                </a:rPr>
                <a:t>thread pools</a:t>
              </a:r>
              <a:endParaRPr sz="1600" i="1">
                <a:solidFill>
                  <a:srgbClr val="F5CCCD"/>
                </a:solidFill>
              </a:endParaRPr>
            </a:p>
          </p:txBody>
        </p:sp>
        <p:sp>
          <p:nvSpPr>
            <p:cNvPr id="15" name="Google Shape;55;p13">
              <a:extLst>
                <a:ext uri="{FF2B5EF4-FFF2-40B4-BE49-F238E27FC236}">
                  <a16:creationId xmlns:a16="http://schemas.microsoft.com/office/drawing/2014/main" id="{733662D7-BEC0-6AAB-C666-EB43E43A6844}"/>
                </a:ext>
              </a:extLst>
            </p:cNvPr>
            <p:cNvSpPr/>
            <p:nvPr/>
          </p:nvSpPr>
          <p:spPr>
            <a:xfrm>
              <a:off x="5547570" y="4056704"/>
              <a:ext cx="1776300" cy="1983700"/>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lvl="0" indent="0" algn="ctr" rtl="0">
                <a:spcBef>
                  <a:spcPts val="0"/>
                </a:spcBef>
                <a:spcAft>
                  <a:spcPts val="0"/>
                </a:spcAft>
                <a:buNone/>
              </a:pPr>
              <a:r>
                <a:rPr lang="en-US" b="1"/>
                <a:t>Concurrency Manager</a:t>
              </a:r>
            </a:p>
          </p:txBody>
        </p:sp>
        <p:sp>
          <p:nvSpPr>
            <p:cNvPr id="38" name="Google Shape;56;p13">
              <a:extLst>
                <a:ext uri="{FF2B5EF4-FFF2-40B4-BE49-F238E27FC236}">
                  <a16:creationId xmlns:a16="http://schemas.microsoft.com/office/drawing/2014/main" id="{81DA8FC2-76A6-E543-3514-116B8387859B}"/>
                </a:ext>
              </a:extLst>
            </p:cNvPr>
            <p:cNvSpPr/>
            <p:nvPr/>
          </p:nvSpPr>
          <p:spPr>
            <a:xfrm>
              <a:off x="3116316" y="33764"/>
              <a:ext cx="8936100" cy="3337848"/>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a:solidFill>
                    <a:srgbClr val="D0E2F3"/>
                  </a:solidFill>
                </a:rPr>
                <a:t>Application</a:t>
              </a:r>
              <a:endParaRPr b="1">
                <a:solidFill>
                  <a:srgbClr val="D0E2F3"/>
                </a:solidFill>
              </a:endParaRPr>
            </a:p>
          </p:txBody>
        </p:sp>
        <p:sp>
          <p:nvSpPr>
            <p:cNvPr id="8" name="Google Shape;57;p13">
              <a:extLst>
                <a:ext uri="{FF2B5EF4-FFF2-40B4-BE49-F238E27FC236}">
                  <a16:creationId xmlns:a16="http://schemas.microsoft.com/office/drawing/2014/main" id="{532AEF43-E9D1-4FF2-EE4C-C4CE165DAABC}"/>
                </a:ext>
              </a:extLst>
            </p:cNvPr>
            <p:cNvSpPr/>
            <p:nvPr/>
          </p:nvSpPr>
          <p:spPr>
            <a:xfrm>
              <a:off x="9317297" y="573729"/>
              <a:ext cx="2426700" cy="2575603"/>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200"/>
                <a:t>Business logic (SDK)</a:t>
              </a:r>
              <a:endParaRPr sz="1200"/>
            </a:p>
          </p:txBody>
        </p:sp>
        <p:sp>
          <p:nvSpPr>
            <p:cNvPr id="9" name="Google Shape;58;p13">
              <a:extLst>
                <a:ext uri="{FF2B5EF4-FFF2-40B4-BE49-F238E27FC236}">
                  <a16:creationId xmlns:a16="http://schemas.microsoft.com/office/drawing/2014/main" id="{590A234B-FD39-3FD9-745D-C34E7E9A6124}"/>
                </a:ext>
              </a:extLst>
            </p:cNvPr>
            <p:cNvSpPr/>
            <p:nvPr/>
          </p:nvSpPr>
          <p:spPr>
            <a:xfrm>
              <a:off x="3121520" y="6294803"/>
              <a:ext cx="8936100"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b="1"/>
                <a:t>Platform/OS Native Layers</a:t>
              </a:r>
              <a:endParaRPr lang="en-US"/>
            </a:p>
          </p:txBody>
        </p:sp>
        <p:sp>
          <p:nvSpPr>
            <p:cNvPr id="10" name="Google Shape;59;p13">
              <a:extLst>
                <a:ext uri="{FF2B5EF4-FFF2-40B4-BE49-F238E27FC236}">
                  <a16:creationId xmlns:a16="http://schemas.microsoft.com/office/drawing/2014/main" id="{7899B1A0-8FEB-768F-C169-79ED28548A8B}"/>
                </a:ext>
              </a:extLst>
            </p:cNvPr>
            <p:cNvSpPr/>
            <p:nvPr/>
          </p:nvSpPr>
          <p:spPr>
            <a:xfrm>
              <a:off x="3160320" y="3588155"/>
              <a:ext cx="2121600" cy="2452248"/>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a:t>UI toolkit</a:t>
              </a:r>
              <a:br>
                <a:rPr lang="en"/>
              </a:br>
              <a:r>
                <a:rPr lang="en"/>
                <a:t>(Makepad, </a:t>
              </a:r>
              <a:r>
                <a:rPr lang="en" err="1"/>
                <a:t>Dioxus</a:t>
              </a:r>
              <a:r>
                <a:rPr lang="en"/>
                <a:t>)</a:t>
              </a:r>
              <a:endParaRPr/>
            </a:p>
          </p:txBody>
        </p:sp>
        <p:sp>
          <p:nvSpPr>
            <p:cNvPr id="11" name="Google Shape;60;p13">
              <a:extLst>
                <a:ext uri="{FF2B5EF4-FFF2-40B4-BE49-F238E27FC236}">
                  <a16:creationId xmlns:a16="http://schemas.microsoft.com/office/drawing/2014/main" id="{54E96CC4-AEE8-9C74-1BEC-D26DA62BD26A}"/>
                </a:ext>
              </a:extLst>
            </p:cNvPr>
            <p:cNvSpPr/>
            <p:nvPr/>
          </p:nvSpPr>
          <p:spPr>
            <a:xfrm>
              <a:off x="7589520" y="3771406"/>
              <a:ext cx="4404000" cy="2268998"/>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US" b="1"/>
                <a:t>Platform Abstractions</a:t>
              </a:r>
            </a:p>
          </p:txBody>
        </p:sp>
        <p:sp>
          <p:nvSpPr>
            <p:cNvPr id="12" name="Google Shape;61;p13">
              <a:extLst>
                <a:ext uri="{FF2B5EF4-FFF2-40B4-BE49-F238E27FC236}">
                  <a16:creationId xmlns:a16="http://schemas.microsoft.com/office/drawing/2014/main" id="{8066028C-FD63-D153-7147-521BD2F17B5D}"/>
                </a:ext>
              </a:extLst>
            </p:cNvPr>
            <p:cNvSpPr/>
            <p:nvPr/>
          </p:nvSpPr>
          <p:spPr>
            <a:xfrm>
              <a:off x="7866720"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Networking</a:t>
              </a:r>
              <a:endParaRPr sz="1050" dirty="0"/>
            </a:p>
          </p:txBody>
        </p:sp>
        <p:sp>
          <p:nvSpPr>
            <p:cNvPr id="13" name="Google Shape;62;p13">
              <a:extLst>
                <a:ext uri="{FF2B5EF4-FFF2-40B4-BE49-F238E27FC236}">
                  <a16:creationId xmlns:a16="http://schemas.microsoft.com/office/drawing/2014/main" id="{54412B51-0069-C5C2-3912-50BD2F3E94D8}"/>
                </a:ext>
              </a:extLst>
            </p:cNvPr>
            <p:cNvSpPr/>
            <p:nvPr/>
          </p:nvSpPr>
          <p:spPr>
            <a:xfrm>
              <a:off x="885962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State mgmt</a:t>
              </a:r>
              <a:endParaRPr sz="1050"/>
            </a:p>
          </p:txBody>
        </p:sp>
        <p:sp>
          <p:nvSpPr>
            <p:cNvPr id="16" name="Google Shape;64;p13">
              <a:extLst>
                <a:ext uri="{FF2B5EF4-FFF2-40B4-BE49-F238E27FC236}">
                  <a16:creationId xmlns:a16="http://schemas.microsoft.com/office/drawing/2014/main" id="{32E69DB5-9DDA-0E43-E74F-AD156CFD1045}"/>
                </a:ext>
              </a:extLst>
            </p:cNvPr>
            <p:cNvSpPr/>
            <p:nvPr/>
          </p:nvSpPr>
          <p:spPr>
            <a:xfrm rot="10800000" flipH="1">
              <a:off x="8000070" y="5645214"/>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17" name="Google Shape;65;p13">
              <a:extLst>
                <a:ext uri="{FF2B5EF4-FFF2-40B4-BE49-F238E27FC236}">
                  <a16:creationId xmlns:a16="http://schemas.microsoft.com/office/drawing/2014/main" id="{A78A98E7-1DE7-931D-7BA2-9A3BDE844BEF}"/>
                </a:ext>
              </a:extLst>
            </p:cNvPr>
            <p:cNvSpPr/>
            <p:nvPr/>
          </p:nvSpPr>
          <p:spPr>
            <a:xfrm>
              <a:off x="5961498" y="574378"/>
              <a:ext cx="2858389" cy="2574954"/>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200"/>
                <a:t>Application logic</a:t>
              </a:r>
              <a:endParaRPr sz="1200"/>
            </a:p>
          </p:txBody>
        </p:sp>
        <p:cxnSp>
          <p:nvCxnSpPr>
            <p:cNvPr id="18" name="Google Shape;66;p13">
              <a:extLst>
                <a:ext uri="{FF2B5EF4-FFF2-40B4-BE49-F238E27FC236}">
                  <a16:creationId xmlns:a16="http://schemas.microsoft.com/office/drawing/2014/main" id="{A0702312-E762-B5E0-6C35-5BA8C40BD70A}"/>
                </a:ext>
              </a:extLst>
            </p:cNvPr>
            <p:cNvCxnSpPr>
              <a:cxnSpLocks/>
              <a:endCxn id="15" idx="0"/>
            </p:cNvCxnSpPr>
            <p:nvPr/>
          </p:nvCxnSpPr>
          <p:spPr>
            <a:xfrm>
              <a:off x="6435720" y="3149331"/>
              <a:ext cx="0" cy="907373"/>
            </a:xfrm>
            <a:prstGeom prst="straightConnector1">
              <a:avLst/>
            </a:prstGeom>
            <a:noFill/>
            <a:ln w="19050" cap="flat" cmpd="sng">
              <a:solidFill>
                <a:srgbClr val="000000"/>
              </a:solidFill>
              <a:prstDash val="solid"/>
              <a:round/>
              <a:headEnd type="none" w="med" len="med"/>
              <a:tailEnd type="triangle" w="med" len="med"/>
            </a:ln>
          </p:spPr>
        </p:cxnSp>
        <p:cxnSp>
          <p:nvCxnSpPr>
            <p:cNvPr id="19" name="Google Shape;67;p13">
              <a:extLst>
                <a:ext uri="{FF2B5EF4-FFF2-40B4-BE49-F238E27FC236}">
                  <a16:creationId xmlns:a16="http://schemas.microsoft.com/office/drawing/2014/main" id="{73EDBD29-AC4D-DA25-6650-97B9C0380D99}"/>
                </a:ext>
              </a:extLst>
            </p:cNvPr>
            <p:cNvCxnSpPr>
              <a:cxnSpLocks/>
              <a:stCxn id="17" idx="2"/>
              <a:endCxn id="11" idx="0"/>
            </p:cNvCxnSpPr>
            <p:nvPr/>
          </p:nvCxnSpPr>
          <p:spPr>
            <a:xfrm rot="16200000" flipH="1">
              <a:off x="8280069" y="2259955"/>
              <a:ext cx="622074" cy="24008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20" name="Google Shape;68;p13">
              <a:extLst>
                <a:ext uri="{FF2B5EF4-FFF2-40B4-BE49-F238E27FC236}">
                  <a16:creationId xmlns:a16="http://schemas.microsoft.com/office/drawing/2014/main" id="{469C9BBB-766E-1B4F-8051-57DDD4FC3072}"/>
                </a:ext>
              </a:extLst>
            </p:cNvPr>
            <p:cNvCxnSpPr>
              <a:cxnSpLocks/>
              <a:stCxn id="8" idx="2"/>
              <a:endCxn id="11" idx="0"/>
            </p:cNvCxnSpPr>
            <p:nvPr/>
          </p:nvCxnSpPr>
          <p:spPr>
            <a:xfrm rot="5400000">
              <a:off x="9850047" y="3090806"/>
              <a:ext cx="622074" cy="7391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21" name="Google Shape;69;p13">
              <a:extLst>
                <a:ext uri="{FF2B5EF4-FFF2-40B4-BE49-F238E27FC236}">
                  <a16:creationId xmlns:a16="http://schemas.microsoft.com/office/drawing/2014/main" id="{EA248527-C5B1-CD75-DEC3-2271AB078510}"/>
                </a:ext>
              </a:extLst>
            </p:cNvPr>
            <p:cNvCxnSpPr>
              <a:cxnSpLocks/>
              <a:stCxn id="10" idx="2"/>
            </p:cNvCxnSpPr>
            <p:nvPr/>
          </p:nvCxnSpPr>
          <p:spPr>
            <a:xfrm>
              <a:off x="4221120" y="6040403"/>
              <a:ext cx="0" cy="248701"/>
            </a:xfrm>
            <a:prstGeom prst="straightConnector1">
              <a:avLst/>
            </a:prstGeom>
            <a:noFill/>
            <a:ln w="19050" cap="flat" cmpd="sng">
              <a:solidFill>
                <a:srgbClr val="000000"/>
              </a:solidFill>
              <a:prstDash val="solid"/>
              <a:round/>
              <a:headEnd type="none" w="med" len="med"/>
              <a:tailEnd type="triangle" w="med" len="med"/>
            </a:ln>
          </p:spPr>
        </p:cxnSp>
        <p:cxnSp>
          <p:nvCxnSpPr>
            <p:cNvPr id="22" name="Google Shape;70;p13">
              <a:extLst>
                <a:ext uri="{FF2B5EF4-FFF2-40B4-BE49-F238E27FC236}">
                  <a16:creationId xmlns:a16="http://schemas.microsoft.com/office/drawing/2014/main" id="{64A69237-2BEE-E799-55B4-4D047463FB13}"/>
                </a:ext>
              </a:extLst>
            </p:cNvPr>
            <p:cNvCxnSpPr>
              <a:cxnSpLocks/>
              <a:stCxn id="15" idx="2"/>
            </p:cNvCxnSpPr>
            <p:nvPr/>
          </p:nvCxnSpPr>
          <p:spPr>
            <a:xfrm>
              <a:off x="6435720" y="6040404"/>
              <a:ext cx="0" cy="253100"/>
            </a:xfrm>
            <a:prstGeom prst="straightConnector1">
              <a:avLst/>
            </a:prstGeom>
            <a:noFill/>
            <a:ln w="19050" cap="flat" cmpd="sng">
              <a:solidFill>
                <a:srgbClr val="000000"/>
              </a:solidFill>
              <a:prstDash val="solid"/>
              <a:round/>
              <a:headEnd type="none" w="med" len="med"/>
              <a:tailEnd type="triangle" w="med" len="med"/>
            </a:ln>
          </p:spPr>
        </p:cxnSp>
        <p:cxnSp>
          <p:nvCxnSpPr>
            <p:cNvPr id="23" name="Google Shape;71;p13">
              <a:extLst>
                <a:ext uri="{FF2B5EF4-FFF2-40B4-BE49-F238E27FC236}">
                  <a16:creationId xmlns:a16="http://schemas.microsoft.com/office/drawing/2014/main" id="{9038ED91-4B94-C83E-6932-A7880689A52C}"/>
                </a:ext>
              </a:extLst>
            </p:cNvPr>
            <p:cNvCxnSpPr>
              <a:cxnSpLocks/>
              <a:stCxn id="11" idx="2"/>
            </p:cNvCxnSpPr>
            <p:nvPr/>
          </p:nvCxnSpPr>
          <p:spPr>
            <a:xfrm>
              <a:off x="9791520" y="6040404"/>
              <a:ext cx="0" cy="248700"/>
            </a:xfrm>
            <a:prstGeom prst="straightConnector1">
              <a:avLst/>
            </a:prstGeom>
            <a:noFill/>
            <a:ln w="19050" cap="flat" cmpd="sng">
              <a:solidFill>
                <a:srgbClr val="000000"/>
              </a:solidFill>
              <a:prstDash val="solid"/>
              <a:round/>
              <a:headEnd type="none" w="med" len="med"/>
              <a:tailEnd type="triangle" w="med" len="med"/>
            </a:ln>
          </p:spPr>
        </p:cxnSp>
        <p:cxnSp>
          <p:nvCxnSpPr>
            <p:cNvPr id="24" name="Google Shape;72;p13">
              <a:extLst>
                <a:ext uri="{FF2B5EF4-FFF2-40B4-BE49-F238E27FC236}">
                  <a16:creationId xmlns:a16="http://schemas.microsoft.com/office/drawing/2014/main" id="{1EB33FDA-248A-0602-FD47-6FD6406C7F4B}"/>
                </a:ext>
              </a:extLst>
            </p:cNvPr>
            <p:cNvCxnSpPr>
              <a:cxnSpLocks/>
              <a:stCxn id="17" idx="1"/>
            </p:cNvCxnSpPr>
            <p:nvPr/>
          </p:nvCxnSpPr>
          <p:spPr>
            <a:xfrm flipH="1">
              <a:off x="5469291" y="1861855"/>
              <a:ext cx="492207" cy="0"/>
            </a:xfrm>
            <a:prstGeom prst="straightConnector1">
              <a:avLst/>
            </a:prstGeom>
            <a:noFill/>
            <a:ln w="19050" cap="flat" cmpd="sng">
              <a:solidFill>
                <a:srgbClr val="000000"/>
              </a:solidFill>
              <a:prstDash val="solid"/>
              <a:round/>
              <a:headEnd type="triangle" w="med" len="med"/>
              <a:tailEnd type="triangle" w="med" len="med"/>
            </a:ln>
          </p:spPr>
        </p:cxnSp>
        <p:cxnSp>
          <p:nvCxnSpPr>
            <p:cNvPr id="25" name="Google Shape;74;p13">
              <a:extLst>
                <a:ext uri="{FF2B5EF4-FFF2-40B4-BE49-F238E27FC236}">
                  <a16:creationId xmlns:a16="http://schemas.microsoft.com/office/drawing/2014/main" id="{E89E1EA6-9EC2-FB42-C503-9780D44C7EF6}"/>
                </a:ext>
              </a:extLst>
            </p:cNvPr>
            <p:cNvCxnSpPr>
              <a:cxnSpLocks/>
              <a:stCxn id="17" idx="3"/>
              <a:endCxn id="8" idx="1"/>
            </p:cNvCxnSpPr>
            <p:nvPr/>
          </p:nvCxnSpPr>
          <p:spPr>
            <a:xfrm flipV="1">
              <a:off x="8819887" y="1861531"/>
              <a:ext cx="497410" cy="324"/>
            </a:xfrm>
            <a:prstGeom prst="straightConnector1">
              <a:avLst/>
            </a:prstGeom>
            <a:noFill/>
            <a:ln w="19050" cap="flat" cmpd="sng">
              <a:solidFill>
                <a:srgbClr val="000000"/>
              </a:solidFill>
              <a:prstDash val="solid"/>
              <a:round/>
              <a:headEnd type="triangle" w="med" len="med"/>
              <a:tailEnd type="triangle" w="med" len="med"/>
            </a:ln>
          </p:spPr>
        </p:cxnSp>
        <p:sp>
          <p:nvSpPr>
            <p:cNvPr id="28" name="Google Shape;76;p13">
              <a:extLst>
                <a:ext uri="{FF2B5EF4-FFF2-40B4-BE49-F238E27FC236}">
                  <a16:creationId xmlns:a16="http://schemas.microsoft.com/office/drawing/2014/main" id="{C2F66054-E3AC-D235-C1D7-5EE9618A28FA}"/>
                </a:ext>
              </a:extLst>
            </p:cNvPr>
            <p:cNvSpPr/>
            <p:nvPr/>
          </p:nvSpPr>
          <p:spPr>
            <a:xfrm>
              <a:off x="3383863" y="694643"/>
              <a:ext cx="68020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Convos/</a:t>
              </a:r>
              <a:br>
                <a:rPr lang="en" sz="1200"/>
              </a:br>
              <a:r>
                <a:rPr lang="en" sz="1200"/>
                <a:t>rooms list</a:t>
              </a:r>
              <a:endParaRPr sz="1200"/>
            </a:p>
          </p:txBody>
        </p:sp>
        <p:cxnSp>
          <p:nvCxnSpPr>
            <p:cNvPr id="30" name="Google Shape;78;p13">
              <a:extLst>
                <a:ext uri="{FF2B5EF4-FFF2-40B4-BE49-F238E27FC236}">
                  <a16:creationId xmlns:a16="http://schemas.microsoft.com/office/drawing/2014/main" id="{6FD92F41-C12F-2A94-DD2A-D7B312A71C24}"/>
                </a:ext>
              </a:extLst>
            </p:cNvPr>
            <p:cNvCxnSpPr>
              <a:cxnSpLocks/>
              <a:endCxn id="10" idx="0"/>
            </p:cNvCxnSpPr>
            <p:nvPr/>
          </p:nvCxnSpPr>
          <p:spPr>
            <a:xfrm>
              <a:off x="4221120" y="3149331"/>
              <a:ext cx="0" cy="438824"/>
            </a:xfrm>
            <a:prstGeom prst="straightConnector1">
              <a:avLst/>
            </a:prstGeom>
            <a:noFill/>
            <a:ln w="19050" cap="flat" cmpd="sng">
              <a:solidFill>
                <a:srgbClr val="000000"/>
              </a:solidFill>
              <a:prstDash val="solid"/>
              <a:round/>
              <a:headEnd type="none" w="med" len="med"/>
              <a:tailEnd type="triangle" w="med" len="med"/>
            </a:ln>
          </p:spPr>
        </p:cxnSp>
        <p:sp>
          <p:nvSpPr>
            <p:cNvPr id="31" name="Google Shape;79;p13">
              <a:extLst>
                <a:ext uri="{FF2B5EF4-FFF2-40B4-BE49-F238E27FC236}">
                  <a16:creationId xmlns:a16="http://schemas.microsoft.com/office/drawing/2014/main" id="{E4C90267-9F3C-3D41-DBEC-D077116D45AC}"/>
                </a:ext>
              </a:extLst>
            </p:cNvPr>
            <p:cNvSpPr/>
            <p:nvPr/>
          </p:nvSpPr>
          <p:spPr>
            <a:xfrm>
              <a:off x="3694465" y="4445867"/>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Widgets</a:t>
              </a:r>
              <a:endParaRPr sz="1200"/>
            </a:p>
          </p:txBody>
        </p:sp>
        <p:sp>
          <p:nvSpPr>
            <p:cNvPr id="32" name="Google Shape;80;p13">
              <a:extLst>
                <a:ext uri="{FF2B5EF4-FFF2-40B4-BE49-F238E27FC236}">
                  <a16:creationId xmlns:a16="http://schemas.microsoft.com/office/drawing/2014/main" id="{E0817E6E-4B93-C723-E443-E612549AEA98}"/>
                </a:ext>
              </a:extLst>
            </p:cNvPr>
            <p:cNvSpPr/>
            <p:nvPr/>
          </p:nvSpPr>
          <p:spPr>
            <a:xfrm>
              <a:off x="3527985" y="5496029"/>
              <a:ext cx="600375"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Events</a:t>
              </a:r>
              <a:endParaRPr sz="1200"/>
            </a:p>
          </p:txBody>
        </p:sp>
        <p:sp>
          <p:nvSpPr>
            <p:cNvPr id="33" name="Google Shape;81;p13">
              <a:extLst>
                <a:ext uri="{FF2B5EF4-FFF2-40B4-BE49-F238E27FC236}">
                  <a16:creationId xmlns:a16="http://schemas.microsoft.com/office/drawing/2014/main" id="{3AEEBD61-DFB2-58EF-2C45-DBAEF7D08344}"/>
                </a:ext>
              </a:extLst>
            </p:cNvPr>
            <p:cNvSpPr/>
            <p:nvPr/>
          </p:nvSpPr>
          <p:spPr>
            <a:xfrm>
              <a:off x="3378215" y="4970954"/>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Animation</a:t>
              </a:r>
              <a:endParaRPr sz="1200"/>
            </a:p>
          </p:txBody>
        </p:sp>
        <p:sp>
          <p:nvSpPr>
            <p:cNvPr id="35" name="Google Shape;83;p13">
              <a:extLst>
                <a:ext uri="{FF2B5EF4-FFF2-40B4-BE49-F238E27FC236}">
                  <a16:creationId xmlns:a16="http://schemas.microsoft.com/office/drawing/2014/main" id="{F9E0B064-8839-9A38-C88B-E6F44AD6FE61}"/>
                </a:ext>
              </a:extLst>
            </p:cNvPr>
            <p:cNvSpPr/>
            <p:nvPr/>
          </p:nvSpPr>
          <p:spPr>
            <a:xfrm>
              <a:off x="4337670" y="497094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Gestures</a:t>
              </a:r>
              <a:endParaRPr sz="1200"/>
            </a:p>
          </p:txBody>
        </p:sp>
        <p:sp>
          <p:nvSpPr>
            <p:cNvPr id="36" name="Google Shape;84;p13">
              <a:extLst>
                <a:ext uri="{FF2B5EF4-FFF2-40B4-BE49-F238E27FC236}">
                  <a16:creationId xmlns:a16="http://schemas.microsoft.com/office/drawing/2014/main" id="{FC72D6C7-812E-D397-ED9B-7E384E38FC73}"/>
                </a:ext>
              </a:extLst>
            </p:cNvPr>
            <p:cNvSpPr/>
            <p:nvPr/>
          </p:nvSpPr>
          <p:spPr>
            <a:xfrm>
              <a:off x="4275670" y="5496029"/>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Render</a:t>
              </a:r>
              <a:endParaRPr sz="1200"/>
            </a:p>
          </p:txBody>
        </p:sp>
        <p:sp>
          <p:nvSpPr>
            <p:cNvPr id="37" name="Google Shape;85;p13">
              <a:extLst>
                <a:ext uri="{FF2B5EF4-FFF2-40B4-BE49-F238E27FC236}">
                  <a16:creationId xmlns:a16="http://schemas.microsoft.com/office/drawing/2014/main" id="{9E53C93B-3FC6-0186-2299-D7B7473507B5}"/>
                </a:ext>
              </a:extLst>
            </p:cNvPr>
            <p:cNvSpPr/>
            <p:nvPr/>
          </p:nvSpPr>
          <p:spPr>
            <a:xfrm>
              <a:off x="10845444"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Multimedia</a:t>
              </a:r>
              <a:endParaRPr sz="900"/>
            </a:p>
          </p:txBody>
        </p:sp>
        <p:sp>
          <p:nvSpPr>
            <p:cNvPr id="39" name="Google Shape;87;p13">
              <a:extLst>
                <a:ext uri="{FF2B5EF4-FFF2-40B4-BE49-F238E27FC236}">
                  <a16:creationId xmlns:a16="http://schemas.microsoft.com/office/drawing/2014/main" id="{B9155B1C-8F91-D505-4A02-E9C7E47F1CC2}"/>
                </a:ext>
              </a:extLst>
            </p:cNvPr>
            <p:cNvSpPr/>
            <p:nvPr/>
          </p:nvSpPr>
          <p:spPr>
            <a:xfrm>
              <a:off x="885734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Permissions</a:t>
              </a:r>
              <a:endParaRPr sz="1050"/>
            </a:p>
          </p:txBody>
        </p:sp>
        <p:sp>
          <p:nvSpPr>
            <p:cNvPr id="40" name="Google Shape;88;p13">
              <a:extLst>
                <a:ext uri="{FF2B5EF4-FFF2-40B4-BE49-F238E27FC236}">
                  <a16:creationId xmlns:a16="http://schemas.microsoft.com/office/drawing/2014/main" id="{855D1140-259D-AAD3-F6AC-80D0F5635EBC}"/>
                </a:ext>
              </a:extLst>
            </p:cNvPr>
            <p:cNvSpPr/>
            <p:nvPr/>
          </p:nvSpPr>
          <p:spPr>
            <a:xfrm>
              <a:off x="9842882"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Connectivity</a:t>
              </a:r>
              <a:endParaRPr sz="1050"/>
            </a:p>
          </p:txBody>
        </p:sp>
        <p:sp>
          <p:nvSpPr>
            <p:cNvPr id="41" name="Google Shape;89;p13">
              <a:extLst>
                <a:ext uri="{FF2B5EF4-FFF2-40B4-BE49-F238E27FC236}">
                  <a16:creationId xmlns:a16="http://schemas.microsoft.com/office/drawing/2014/main" id="{81559F65-4B66-E196-AE56-6DAA2D471BBD}"/>
                </a:ext>
              </a:extLst>
            </p:cNvPr>
            <p:cNvSpPr/>
            <p:nvPr/>
          </p:nvSpPr>
          <p:spPr>
            <a:xfrm>
              <a:off x="984769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Storage/Cache</a:t>
              </a:r>
              <a:endParaRPr sz="1050" dirty="0"/>
            </a:p>
          </p:txBody>
        </p:sp>
        <p:sp>
          <p:nvSpPr>
            <p:cNvPr id="42" name="Google Shape;90;p13">
              <a:extLst>
                <a:ext uri="{FF2B5EF4-FFF2-40B4-BE49-F238E27FC236}">
                  <a16:creationId xmlns:a16="http://schemas.microsoft.com/office/drawing/2014/main" id="{A261ED89-9681-6FD9-71A5-92DBAA12890D}"/>
                </a:ext>
              </a:extLst>
            </p:cNvPr>
            <p:cNvSpPr/>
            <p:nvPr/>
          </p:nvSpPr>
          <p:spPr>
            <a:xfrm>
              <a:off x="786927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dirty="0"/>
                <a:t>Input Events</a:t>
              </a:r>
              <a:endParaRPr sz="1050" dirty="0"/>
            </a:p>
          </p:txBody>
        </p:sp>
        <p:sp>
          <p:nvSpPr>
            <p:cNvPr id="43" name="Google Shape;91;p13">
              <a:extLst>
                <a:ext uri="{FF2B5EF4-FFF2-40B4-BE49-F238E27FC236}">
                  <a16:creationId xmlns:a16="http://schemas.microsoft.com/office/drawing/2014/main" id="{6E766E2D-C508-9916-F19E-ECC9C9B40954}"/>
                </a:ext>
              </a:extLst>
            </p:cNvPr>
            <p:cNvSpPr/>
            <p:nvPr/>
          </p:nvSpPr>
          <p:spPr>
            <a:xfrm>
              <a:off x="885734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Audio</a:t>
              </a:r>
              <a:endParaRPr sz="1050"/>
            </a:p>
          </p:txBody>
        </p:sp>
        <p:sp>
          <p:nvSpPr>
            <p:cNvPr id="45" name="Google Shape;93;p13">
              <a:extLst>
                <a:ext uri="{FF2B5EF4-FFF2-40B4-BE49-F238E27FC236}">
                  <a16:creationId xmlns:a16="http://schemas.microsoft.com/office/drawing/2014/main" id="{44C76139-E4B4-8182-2487-DBAE595CF38F}"/>
                </a:ext>
              </a:extLst>
            </p:cNvPr>
            <p:cNvSpPr/>
            <p:nvPr/>
          </p:nvSpPr>
          <p:spPr>
            <a:xfrm>
              <a:off x="10833481"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Notifications</a:t>
              </a:r>
              <a:endParaRPr sz="1050"/>
            </a:p>
          </p:txBody>
        </p:sp>
        <p:sp>
          <p:nvSpPr>
            <p:cNvPr id="46" name="Google Shape;94;p13">
              <a:extLst>
                <a:ext uri="{FF2B5EF4-FFF2-40B4-BE49-F238E27FC236}">
                  <a16:creationId xmlns:a16="http://schemas.microsoft.com/office/drawing/2014/main" id="{FF7E52EF-224F-D59B-599A-87EA02CCE87E}"/>
                </a:ext>
              </a:extLst>
            </p:cNvPr>
            <p:cNvSpPr/>
            <p:nvPr/>
          </p:nvSpPr>
          <p:spPr>
            <a:xfrm>
              <a:off x="1083348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Clipboard</a:t>
              </a:r>
              <a:endParaRPr sz="1050"/>
            </a:p>
          </p:txBody>
        </p:sp>
        <p:sp>
          <p:nvSpPr>
            <p:cNvPr id="47" name="Google Shape;95;p13">
              <a:extLst>
                <a:ext uri="{FF2B5EF4-FFF2-40B4-BE49-F238E27FC236}">
                  <a16:creationId xmlns:a16="http://schemas.microsoft.com/office/drawing/2014/main" id="{8588C807-CE44-98C7-4D89-7E35E6169F7F}"/>
                </a:ext>
              </a:extLst>
            </p:cNvPr>
            <p:cNvSpPr/>
            <p:nvPr/>
          </p:nvSpPr>
          <p:spPr>
            <a:xfrm>
              <a:off x="984541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50"/>
                <a:t>Drag &amp; Drop</a:t>
              </a:r>
              <a:endParaRPr sz="1050"/>
            </a:p>
          </p:txBody>
        </p:sp>
        <p:sp>
          <p:nvSpPr>
            <p:cNvPr id="50" name="Google Shape;98;p13">
              <a:extLst>
                <a:ext uri="{FF2B5EF4-FFF2-40B4-BE49-F238E27FC236}">
                  <a16:creationId xmlns:a16="http://schemas.microsoft.com/office/drawing/2014/main" id="{F1B79977-0578-FC1D-1F72-3F5EBC383366}"/>
                </a:ext>
              </a:extLst>
            </p:cNvPr>
            <p:cNvSpPr txBox="1"/>
            <p:nvPr/>
          </p:nvSpPr>
          <p:spPr>
            <a:xfrm>
              <a:off x="7866720" y="5659543"/>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solidFill>
                    <a:srgbClr val="FFFFFF"/>
                  </a:solidFill>
                </a:rPr>
                <a:t>FFI layer (Rust → native language)</a:t>
              </a:r>
              <a:endParaRPr sz="1600">
                <a:solidFill>
                  <a:srgbClr val="FFFFFF"/>
                </a:solidFill>
              </a:endParaRPr>
            </a:p>
          </p:txBody>
        </p:sp>
        <p:sp>
          <p:nvSpPr>
            <p:cNvPr id="52" name="Google Shape;76;p13">
              <a:extLst>
                <a:ext uri="{FF2B5EF4-FFF2-40B4-BE49-F238E27FC236}">
                  <a16:creationId xmlns:a16="http://schemas.microsoft.com/office/drawing/2014/main" id="{3B093327-5852-A9DE-9B50-77EEDB6FC5EB}"/>
                </a:ext>
              </a:extLst>
            </p:cNvPr>
            <p:cNvSpPr/>
            <p:nvPr/>
          </p:nvSpPr>
          <p:spPr>
            <a:xfrm>
              <a:off x="4154690" y="691307"/>
              <a:ext cx="53485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Chat view</a:t>
              </a:r>
              <a:endParaRPr sz="1200"/>
            </a:p>
          </p:txBody>
        </p:sp>
        <p:sp>
          <p:nvSpPr>
            <p:cNvPr id="55" name="Google Shape;76;p13">
              <a:extLst>
                <a:ext uri="{FF2B5EF4-FFF2-40B4-BE49-F238E27FC236}">
                  <a16:creationId xmlns:a16="http://schemas.microsoft.com/office/drawing/2014/main" id="{9D65EB25-3286-B8F4-B552-4B4F9A25B4C0}"/>
                </a:ext>
              </a:extLst>
            </p:cNvPr>
            <p:cNvSpPr/>
            <p:nvPr/>
          </p:nvSpPr>
          <p:spPr>
            <a:xfrm>
              <a:off x="4771590" y="691307"/>
              <a:ext cx="614010"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Room browser</a:t>
              </a:r>
            </a:p>
          </p:txBody>
        </p:sp>
        <p:sp>
          <p:nvSpPr>
            <p:cNvPr id="56" name="Google Shape;76;p13">
              <a:extLst>
                <a:ext uri="{FF2B5EF4-FFF2-40B4-BE49-F238E27FC236}">
                  <a16:creationId xmlns:a16="http://schemas.microsoft.com/office/drawing/2014/main" id="{999E2E71-E450-B7DD-BE5D-8165E5D91458}"/>
                </a:ext>
              </a:extLst>
            </p:cNvPr>
            <p:cNvSpPr/>
            <p:nvPr/>
          </p:nvSpPr>
          <p:spPr>
            <a:xfrm>
              <a:off x="5716892" y="4810614"/>
              <a:ext cx="654420" cy="58165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async executor</a:t>
              </a:r>
              <a:endParaRPr sz="1200"/>
            </a:p>
          </p:txBody>
        </p:sp>
        <p:sp>
          <p:nvSpPr>
            <p:cNvPr id="57" name="Google Shape;76;p13">
              <a:extLst>
                <a:ext uri="{FF2B5EF4-FFF2-40B4-BE49-F238E27FC236}">
                  <a16:creationId xmlns:a16="http://schemas.microsoft.com/office/drawing/2014/main" id="{26761174-A7B3-E591-1528-E0BFC3B53CB9}"/>
                </a:ext>
              </a:extLst>
            </p:cNvPr>
            <p:cNvSpPr/>
            <p:nvPr/>
          </p:nvSpPr>
          <p:spPr>
            <a:xfrm>
              <a:off x="6516162" y="4810614"/>
              <a:ext cx="654420" cy="58165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CPU affinity</a:t>
              </a:r>
              <a:endParaRPr sz="1200"/>
            </a:p>
          </p:txBody>
        </p:sp>
        <p:sp>
          <p:nvSpPr>
            <p:cNvPr id="89" name="Google Shape;76;p13">
              <a:extLst>
                <a:ext uri="{FF2B5EF4-FFF2-40B4-BE49-F238E27FC236}">
                  <a16:creationId xmlns:a16="http://schemas.microsoft.com/office/drawing/2014/main" id="{DC6F9749-1004-3147-D2E3-2E9C235E2CA9}"/>
                </a:ext>
              </a:extLst>
            </p:cNvPr>
            <p:cNvSpPr/>
            <p:nvPr/>
          </p:nvSpPr>
          <p:spPr>
            <a:xfrm>
              <a:off x="5716892" y="5549589"/>
              <a:ext cx="1453686"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main/</a:t>
              </a:r>
              <a:r>
                <a:rPr lang="en-US" sz="1200" err="1"/>
                <a:t>bkgd</a:t>
              </a:r>
              <a:r>
                <a:rPr lang="en-US" sz="1200"/>
                <a:t> threading</a:t>
              </a:r>
              <a:endParaRPr sz="1200"/>
            </a:p>
          </p:txBody>
        </p:sp>
        <p:sp>
          <p:nvSpPr>
            <p:cNvPr id="97" name="Google Shape;76;p13">
              <a:extLst>
                <a:ext uri="{FF2B5EF4-FFF2-40B4-BE49-F238E27FC236}">
                  <a16:creationId xmlns:a16="http://schemas.microsoft.com/office/drawing/2014/main" id="{EF428505-AE1B-2356-072D-BA32DC16C859}"/>
                </a:ext>
              </a:extLst>
            </p:cNvPr>
            <p:cNvSpPr/>
            <p:nvPr/>
          </p:nvSpPr>
          <p:spPr>
            <a:xfrm>
              <a:off x="6879050" y="1002152"/>
              <a:ext cx="49230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Push </a:t>
              </a:r>
              <a:r>
                <a:rPr lang="en" sz="1200" err="1"/>
                <a:t>notifs</a:t>
              </a:r>
              <a:r>
                <a:rPr lang="en" sz="1200"/>
                <a:t>.</a:t>
              </a:r>
              <a:endParaRPr sz="1200"/>
            </a:p>
          </p:txBody>
        </p:sp>
        <p:sp>
          <p:nvSpPr>
            <p:cNvPr id="99" name="Google Shape;76;p13">
              <a:extLst>
                <a:ext uri="{FF2B5EF4-FFF2-40B4-BE49-F238E27FC236}">
                  <a16:creationId xmlns:a16="http://schemas.microsoft.com/office/drawing/2014/main" id="{4AED9232-C869-1FBC-B85D-EAF7666D9EAD}"/>
                </a:ext>
              </a:extLst>
            </p:cNvPr>
            <p:cNvSpPr/>
            <p:nvPr/>
          </p:nvSpPr>
          <p:spPr>
            <a:xfrm>
              <a:off x="7457331" y="995677"/>
              <a:ext cx="678407"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Local msg database</a:t>
              </a:r>
              <a:endParaRPr sz="1200"/>
            </a:p>
          </p:txBody>
        </p:sp>
        <p:sp>
          <p:nvSpPr>
            <p:cNvPr id="100" name="Google Shape;76;p13">
              <a:extLst>
                <a:ext uri="{FF2B5EF4-FFF2-40B4-BE49-F238E27FC236}">
                  <a16:creationId xmlns:a16="http://schemas.microsoft.com/office/drawing/2014/main" id="{DB86557E-6DCB-B9B9-D014-6A6FA0F56EC3}"/>
                </a:ext>
              </a:extLst>
            </p:cNvPr>
            <p:cNvSpPr/>
            <p:nvPr/>
          </p:nvSpPr>
          <p:spPr>
            <a:xfrm>
              <a:off x="6095527" y="989829"/>
              <a:ext cx="69290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Persistent settings</a:t>
              </a:r>
            </a:p>
          </p:txBody>
        </p:sp>
        <p:sp>
          <p:nvSpPr>
            <p:cNvPr id="101" name="Google Shape;76;p13">
              <a:extLst>
                <a:ext uri="{FF2B5EF4-FFF2-40B4-BE49-F238E27FC236}">
                  <a16:creationId xmlns:a16="http://schemas.microsoft.com/office/drawing/2014/main" id="{97AA2EEE-A352-612C-0DB3-C5F124F1F115}"/>
                </a:ext>
              </a:extLst>
            </p:cNvPr>
            <p:cNvSpPr/>
            <p:nvPr/>
          </p:nvSpPr>
          <p:spPr>
            <a:xfrm>
              <a:off x="8226357" y="996348"/>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Online status</a:t>
              </a:r>
              <a:endParaRPr sz="1200"/>
            </a:p>
          </p:txBody>
        </p:sp>
        <p:sp>
          <p:nvSpPr>
            <p:cNvPr id="102" name="Google Shape;76;p13">
              <a:extLst>
                <a:ext uri="{FF2B5EF4-FFF2-40B4-BE49-F238E27FC236}">
                  <a16:creationId xmlns:a16="http://schemas.microsoft.com/office/drawing/2014/main" id="{5C992CC5-D1E7-8332-0C7D-890D120D26A7}"/>
                </a:ext>
              </a:extLst>
            </p:cNvPr>
            <p:cNvSpPr/>
            <p:nvPr/>
          </p:nvSpPr>
          <p:spPr>
            <a:xfrm>
              <a:off x="10435207" y="976127"/>
              <a:ext cx="718963"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Matrix message send/</a:t>
              </a:r>
              <a:r>
                <a:rPr lang="en-US" sz="1200" err="1"/>
                <a:t>recv</a:t>
              </a:r>
              <a:endParaRPr sz="1200"/>
            </a:p>
          </p:txBody>
        </p:sp>
        <p:sp>
          <p:nvSpPr>
            <p:cNvPr id="103" name="Google Shape;76;p13">
              <a:extLst>
                <a:ext uri="{FF2B5EF4-FFF2-40B4-BE49-F238E27FC236}">
                  <a16:creationId xmlns:a16="http://schemas.microsoft.com/office/drawing/2014/main" id="{5236BB9C-924E-B235-D086-554CFE7D1B86}"/>
                </a:ext>
              </a:extLst>
            </p:cNvPr>
            <p:cNvSpPr/>
            <p:nvPr/>
          </p:nvSpPr>
          <p:spPr>
            <a:xfrm>
              <a:off x="9460801"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File sync</a:t>
              </a:r>
              <a:endParaRPr sz="1200"/>
            </a:p>
          </p:txBody>
        </p:sp>
        <p:sp>
          <p:nvSpPr>
            <p:cNvPr id="105" name="Google Shape;76;p13">
              <a:extLst>
                <a:ext uri="{FF2B5EF4-FFF2-40B4-BE49-F238E27FC236}">
                  <a16:creationId xmlns:a16="http://schemas.microsoft.com/office/drawing/2014/main" id="{489988A5-DA70-B7AC-BCDA-12D7972609A1}"/>
                </a:ext>
              </a:extLst>
            </p:cNvPr>
            <p:cNvSpPr/>
            <p:nvPr/>
          </p:nvSpPr>
          <p:spPr>
            <a:xfrm>
              <a:off x="3391215" y="1205887"/>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Settings, Themes</a:t>
              </a:r>
            </a:p>
          </p:txBody>
        </p:sp>
        <p:sp>
          <p:nvSpPr>
            <p:cNvPr id="106" name="Google Shape;76;p13">
              <a:extLst>
                <a:ext uri="{FF2B5EF4-FFF2-40B4-BE49-F238E27FC236}">
                  <a16:creationId xmlns:a16="http://schemas.microsoft.com/office/drawing/2014/main" id="{F14A2348-CB07-AD66-37E6-7640CDB7C854}"/>
                </a:ext>
              </a:extLst>
            </p:cNvPr>
            <p:cNvSpPr/>
            <p:nvPr/>
          </p:nvSpPr>
          <p:spPr>
            <a:xfrm>
              <a:off x="4075538" y="1208731"/>
              <a:ext cx="525549"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In-app </a:t>
              </a:r>
              <a:r>
                <a:rPr lang="en-US" sz="1200" err="1"/>
                <a:t>notifs</a:t>
              </a:r>
              <a:r>
                <a:rPr lang="en-US" sz="1200"/>
                <a:t>.</a:t>
              </a:r>
            </a:p>
          </p:txBody>
        </p:sp>
        <p:sp>
          <p:nvSpPr>
            <p:cNvPr id="107" name="Google Shape;76;p13">
              <a:extLst>
                <a:ext uri="{FF2B5EF4-FFF2-40B4-BE49-F238E27FC236}">
                  <a16:creationId xmlns:a16="http://schemas.microsoft.com/office/drawing/2014/main" id="{07D5A1DE-00A4-4EB8-6B1A-1E4F0D9D2263}"/>
                </a:ext>
              </a:extLst>
            </p:cNvPr>
            <p:cNvSpPr/>
            <p:nvPr/>
          </p:nvSpPr>
          <p:spPr>
            <a:xfrm>
              <a:off x="4676166" y="1205887"/>
              <a:ext cx="707051"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100"/>
                <a:t>Context for chat/msg</a:t>
              </a:r>
              <a:endParaRPr sz="1100"/>
            </a:p>
          </p:txBody>
        </p:sp>
        <p:sp>
          <p:nvSpPr>
            <p:cNvPr id="108" name="Google Shape;76;p13">
              <a:extLst>
                <a:ext uri="{FF2B5EF4-FFF2-40B4-BE49-F238E27FC236}">
                  <a16:creationId xmlns:a16="http://schemas.microsoft.com/office/drawing/2014/main" id="{860D58EB-E99E-95AB-6EB2-4BF03FB6C580}"/>
                </a:ext>
              </a:extLst>
            </p:cNvPr>
            <p:cNvSpPr/>
            <p:nvPr/>
          </p:nvSpPr>
          <p:spPr>
            <a:xfrm>
              <a:off x="3378215"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Contacts</a:t>
              </a:r>
            </a:p>
          </p:txBody>
        </p:sp>
        <p:sp>
          <p:nvSpPr>
            <p:cNvPr id="109" name="Google Shape;76;p13">
              <a:extLst>
                <a:ext uri="{FF2B5EF4-FFF2-40B4-BE49-F238E27FC236}">
                  <a16:creationId xmlns:a16="http://schemas.microsoft.com/office/drawing/2014/main" id="{17A35E03-E682-F7DE-6971-323222FCEAC3}"/>
                </a:ext>
              </a:extLst>
            </p:cNvPr>
            <p:cNvSpPr/>
            <p:nvPr/>
          </p:nvSpPr>
          <p:spPr>
            <a:xfrm>
              <a:off x="4075538" y="1711673"/>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Image viewer</a:t>
              </a:r>
            </a:p>
          </p:txBody>
        </p:sp>
        <p:sp>
          <p:nvSpPr>
            <p:cNvPr id="110" name="Google Shape;76;p13">
              <a:extLst>
                <a:ext uri="{FF2B5EF4-FFF2-40B4-BE49-F238E27FC236}">
                  <a16:creationId xmlns:a16="http://schemas.microsoft.com/office/drawing/2014/main" id="{1199975B-1710-31F4-1227-25D9B8B707D0}"/>
                </a:ext>
              </a:extLst>
            </p:cNvPr>
            <p:cNvSpPr/>
            <p:nvPr/>
          </p:nvSpPr>
          <p:spPr>
            <a:xfrm>
              <a:off x="9535886" y="1625358"/>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Multi-device login </a:t>
              </a:r>
              <a:r>
                <a:rPr lang="en-US" sz="1200" err="1"/>
                <a:t>mgmt</a:t>
              </a:r>
              <a:endParaRPr sz="1200"/>
            </a:p>
          </p:txBody>
        </p:sp>
        <p:sp>
          <p:nvSpPr>
            <p:cNvPr id="111" name="Google Shape;76;p13">
              <a:extLst>
                <a:ext uri="{FF2B5EF4-FFF2-40B4-BE49-F238E27FC236}">
                  <a16:creationId xmlns:a16="http://schemas.microsoft.com/office/drawing/2014/main" id="{8F2BBEAB-739B-2BB8-2C94-4E1AF5830036}"/>
                </a:ext>
              </a:extLst>
            </p:cNvPr>
            <p:cNvSpPr/>
            <p:nvPr/>
          </p:nvSpPr>
          <p:spPr>
            <a:xfrm>
              <a:off x="10627035" y="2199707"/>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Multimedia streaming, calling</a:t>
              </a:r>
              <a:endParaRPr sz="1200"/>
            </a:p>
          </p:txBody>
        </p:sp>
        <p:sp>
          <p:nvSpPr>
            <p:cNvPr id="112" name="Google Shape;76;p13">
              <a:extLst>
                <a:ext uri="{FF2B5EF4-FFF2-40B4-BE49-F238E27FC236}">
                  <a16:creationId xmlns:a16="http://schemas.microsoft.com/office/drawing/2014/main" id="{70BCD789-2E80-7443-B537-A4A94BACC583}"/>
                </a:ext>
              </a:extLst>
            </p:cNvPr>
            <p:cNvSpPr/>
            <p:nvPr/>
          </p:nvSpPr>
          <p:spPr>
            <a:xfrm>
              <a:off x="6953913" y="1684236"/>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Quick replies</a:t>
              </a:r>
              <a:endParaRPr sz="1200"/>
            </a:p>
          </p:txBody>
        </p:sp>
        <p:sp>
          <p:nvSpPr>
            <p:cNvPr id="113" name="Google Shape;76;p13">
              <a:extLst>
                <a:ext uri="{FF2B5EF4-FFF2-40B4-BE49-F238E27FC236}">
                  <a16:creationId xmlns:a16="http://schemas.microsoft.com/office/drawing/2014/main" id="{AEE39731-501C-CCC0-704A-844F9637A570}"/>
                </a:ext>
              </a:extLst>
            </p:cNvPr>
            <p:cNvSpPr/>
            <p:nvPr/>
          </p:nvSpPr>
          <p:spPr>
            <a:xfrm>
              <a:off x="6092484" y="1684236"/>
              <a:ext cx="77535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Create or delete chat</a:t>
              </a:r>
              <a:endParaRPr sz="1200"/>
            </a:p>
          </p:txBody>
        </p:sp>
        <p:sp>
          <p:nvSpPr>
            <p:cNvPr id="114" name="Google Shape;76;p13">
              <a:extLst>
                <a:ext uri="{FF2B5EF4-FFF2-40B4-BE49-F238E27FC236}">
                  <a16:creationId xmlns:a16="http://schemas.microsoft.com/office/drawing/2014/main" id="{9B4FA52B-F37C-B720-EC23-E01E358F2ADE}"/>
                </a:ext>
              </a:extLst>
            </p:cNvPr>
            <p:cNvSpPr/>
            <p:nvPr/>
          </p:nvSpPr>
          <p:spPr>
            <a:xfrm>
              <a:off x="4773973"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Video display</a:t>
              </a:r>
            </a:p>
          </p:txBody>
        </p:sp>
        <p:sp>
          <p:nvSpPr>
            <p:cNvPr id="115" name="Google Shape;76;p13">
              <a:extLst>
                <a:ext uri="{FF2B5EF4-FFF2-40B4-BE49-F238E27FC236}">
                  <a16:creationId xmlns:a16="http://schemas.microsoft.com/office/drawing/2014/main" id="{90EC8E81-F8E5-75A7-C12B-E3A4874C6C15}"/>
                </a:ext>
              </a:extLst>
            </p:cNvPr>
            <p:cNvSpPr/>
            <p:nvPr/>
          </p:nvSpPr>
          <p:spPr>
            <a:xfrm>
              <a:off x="10587084" y="1660592"/>
              <a:ext cx="995886" cy="430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Account management</a:t>
              </a:r>
              <a:endParaRPr sz="1200"/>
            </a:p>
          </p:txBody>
        </p:sp>
        <p:sp>
          <p:nvSpPr>
            <p:cNvPr id="116" name="Google Shape;76;p13">
              <a:extLst>
                <a:ext uri="{FF2B5EF4-FFF2-40B4-BE49-F238E27FC236}">
                  <a16:creationId xmlns:a16="http://schemas.microsoft.com/office/drawing/2014/main" id="{6D3E2A90-8B68-711C-6C44-955CF9B54874}"/>
                </a:ext>
              </a:extLst>
            </p:cNvPr>
            <p:cNvSpPr/>
            <p:nvPr/>
          </p:nvSpPr>
          <p:spPr>
            <a:xfrm>
              <a:off x="6267380" y="2360885"/>
              <a:ext cx="696890"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Reactions</a:t>
              </a:r>
              <a:endParaRPr sz="1200"/>
            </a:p>
          </p:txBody>
        </p:sp>
        <p:sp>
          <p:nvSpPr>
            <p:cNvPr id="117" name="Google Shape;76;p13">
              <a:extLst>
                <a:ext uri="{FF2B5EF4-FFF2-40B4-BE49-F238E27FC236}">
                  <a16:creationId xmlns:a16="http://schemas.microsoft.com/office/drawing/2014/main" id="{9E9D022A-860F-B2BD-D1C2-1907554E4BD1}"/>
                </a:ext>
              </a:extLst>
            </p:cNvPr>
            <p:cNvSpPr/>
            <p:nvPr/>
          </p:nvSpPr>
          <p:spPr>
            <a:xfrm>
              <a:off x="9535886" y="2347512"/>
              <a:ext cx="995886" cy="34335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Authentication</a:t>
              </a:r>
              <a:endParaRPr sz="1200"/>
            </a:p>
          </p:txBody>
        </p:sp>
        <p:sp>
          <p:nvSpPr>
            <p:cNvPr id="118" name="Google Shape;76;p13">
              <a:extLst>
                <a:ext uri="{FF2B5EF4-FFF2-40B4-BE49-F238E27FC236}">
                  <a16:creationId xmlns:a16="http://schemas.microsoft.com/office/drawing/2014/main" id="{2CF06EC3-971B-73B7-F40F-BBBDD272B8C7}"/>
                </a:ext>
              </a:extLst>
            </p:cNvPr>
            <p:cNvSpPr/>
            <p:nvPr/>
          </p:nvSpPr>
          <p:spPr>
            <a:xfrm>
              <a:off x="7103415" y="2360494"/>
              <a:ext cx="1310118"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Local media storage</a:t>
              </a:r>
              <a:endParaRPr sz="1200"/>
            </a:p>
          </p:txBody>
        </p:sp>
        <p:sp>
          <p:nvSpPr>
            <p:cNvPr id="119" name="Google Shape;76;p13">
              <a:extLst>
                <a:ext uri="{FF2B5EF4-FFF2-40B4-BE49-F238E27FC236}">
                  <a16:creationId xmlns:a16="http://schemas.microsoft.com/office/drawing/2014/main" id="{AE70143B-AF5A-3C74-AFDA-3BE6CCDAE577}"/>
                </a:ext>
              </a:extLst>
            </p:cNvPr>
            <p:cNvSpPr/>
            <p:nvPr/>
          </p:nvSpPr>
          <p:spPr>
            <a:xfrm>
              <a:off x="7527114" y="1684236"/>
              <a:ext cx="91128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a:t>Access camera, mic, speaker</a:t>
              </a:r>
              <a:endParaRPr sz="1200"/>
            </a:p>
          </p:txBody>
        </p:sp>
        <p:sp>
          <p:nvSpPr>
            <p:cNvPr id="120" name="Google Shape;76;p13">
              <a:extLst>
                <a:ext uri="{FF2B5EF4-FFF2-40B4-BE49-F238E27FC236}">
                  <a16:creationId xmlns:a16="http://schemas.microsoft.com/office/drawing/2014/main" id="{6C5DE93B-10AE-E50B-6A7D-BFBD38ABB086}"/>
                </a:ext>
              </a:extLst>
            </p:cNvPr>
            <p:cNvSpPr/>
            <p:nvPr/>
          </p:nvSpPr>
          <p:spPr>
            <a:xfrm>
              <a:off x="3380599" y="2223524"/>
              <a:ext cx="74645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File/media chooser</a:t>
              </a:r>
              <a:endParaRPr sz="1200"/>
            </a:p>
          </p:txBody>
        </p:sp>
        <p:sp>
          <p:nvSpPr>
            <p:cNvPr id="121" name="Google Shape;76;p13">
              <a:extLst>
                <a:ext uri="{FF2B5EF4-FFF2-40B4-BE49-F238E27FC236}">
                  <a16:creationId xmlns:a16="http://schemas.microsoft.com/office/drawing/2014/main" id="{6AC40721-2B8A-71FC-C134-56679EFBFE0A}"/>
                </a:ext>
              </a:extLst>
            </p:cNvPr>
            <p:cNvSpPr/>
            <p:nvPr/>
          </p:nvSpPr>
          <p:spPr>
            <a:xfrm>
              <a:off x="4206652" y="2218066"/>
              <a:ext cx="480513"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Search</a:t>
              </a:r>
              <a:endParaRPr sz="1200"/>
            </a:p>
          </p:txBody>
        </p:sp>
        <p:sp>
          <p:nvSpPr>
            <p:cNvPr id="122" name="Google Shape;76;p13">
              <a:extLst>
                <a:ext uri="{FF2B5EF4-FFF2-40B4-BE49-F238E27FC236}">
                  <a16:creationId xmlns:a16="http://schemas.microsoft.com/office/drawing/2014/main" id="{149C32E7-D50F-CCED-F00A-28B4D4227A39}"/>
                </a:ext>
              </a:extLst>
            </p:cNvPr>
            <p:cNvSpPr/>
            <p:nvPr/>
          </p:nvSpPr>
          <p:spPr>
            <a:xfrm>
              <a:off x="4776357" y="2223524"/>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Rich text </a:t>
              </a:r>
              <a:r>
                <a:rPr lang="en-US" sz="1200" err="1"/>
                <a:t>fmt</a:t>
              </a:r>
              <a:endParaRPr sz="1200"/>
            </a:p>
          </p:txBody>
        </p:sp>
        <p:sp>
          <p:nvSpPr>
            <p:cNvPr id="124" name="Google Shape;76;p13">
              <a:extLst>
                <a:ext uri="{FF2B5EF4-FFF2-40B4-BE49-F238E27FC236}">
                  <a16:creationId xmlns:a16="http://schemas.microsoft.com/office/drawing/2014/main" id="{237B2595-8B02-89CC-92BB-A589752C8236}"/>
                </a:ext>
              </a:extLst>
            </p:cNvPr>
            <p:cNvSpPr/>
            <p:nvPr/>
          </p:nvSpPr>
          <p:spPr>
            <a:xfrm>
              <a:off x="9946853"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Join/</a:t>
              </a:r>
              <a:br>
                <a:rPr lang="en-US" sz="1200"/>
              </a:br>
              <a:r>
                <a:rPr lang="en-US" sz="1200"/>
                <a:t>leave room</a:t>
              </a:r>
              <a:endParaRPr sz="1200"/>
            </a:p>
          </p:txBody>
        </p:sp>
        <p:sp>
          <p:nvSpPr>
            <p:cNvPr id="125" name="Google Shape;76;p13">
              <a:extLst>
                <a:ext uri="{FF2B5EF4-FFF2-40B4-BE49-F238E27FC236}">
                  <a16:creationId xmlns:a16="http://schemas.microsoft.com/office/drawing/2014/main" id="{76AB729C-8DF3-5E22-AA77-33B2416CC5B7}"/>
                </a:ext>
              </a:extLst>
            </p:cNvPr>
            <p:cNvSpPr/>
            <p:nvPr/>
          </p:nvSpPr>
          <p:spPr>
            <a:xfrm>
              <a:off x="3811167" y="2745624"/>
              <a:ext cx="812741" cy="272069"/>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Thread view</a:t>
              </a:r>
              <a:endParaRPr sz="1200"/>
            </a:p>
          </p:txBody>
        </p:sp>
        <p:sp>
          <p:nvSpPr>
            <p:cNvPr id="126" name="Google Shape;76;p13">
              <a:extLst>
                <a:ext uri="{FF2B5EF4-FFF2-40B4-BE49-F238E27FC236}">
                  <a16:creationId xmlns:a16="http://schemas.microsoft.com/office/drawing/2014/main" id="{164ECF48-BB42-B2AB-F708-0D57D61303E6}"/>
                </a:ext>
              </a:extLst>
            </p:cNvPr>
            <p:cNvSpPr/>
            <p:nvPr/>
          </p:nvSpPr>
          <p:spPr>
            <a:xfrm>
              <a:off x="6677484" y="2733304"/>
              <a:ext cx="895437" cy="27722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Reply linking</a:t>
              </a:r>
              <a:endParaRPr sz="1200"/>
            </a:p>
          </p:txBody>
        </p:sp>
        <p:sp>
          <p:nvSpPr>
            <p:cNvPr id="127" name="Google Shape;76;p13">
              <a:extLst>
                <a:ext uri="{FF2B5EF4-FFF2-40B4-BE49-F238E27FC236}">
                  <a16:creationId xmlns:a16="http://schemas.microsoft.com/office/drawing/2014/main" id="{0277CF5B-9616-AB11-2160-338A50196E74}"/>
                </a:ext>
              </a:extLst>
            </p:cNvPr>
            <p:cNvSpPr/>
            <p:nvPr/>
          </p:nvSpPr>
          <p:spPr>
            <a:xfrm>
              <a:off x="11224564" y="972427"/>
              <a:ext cx="450829"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a:t>read status</a:t>
              </a:r>
            </a:p>
          </p:txBody>
        </p:sp>
        <p:sp>
          <p:nvSpPr>
            <p:cNvPr id="154" name="TextBox 153">
              <a:extLst>
                <a:ext uri="{FF2B5EF4-FFF2-40B4-BE49-F238E27FC236}">
                  <a16:creationId xmlns:a16="http://schemas.microsoft.com/office/drawing/2014/main" id="{50C3939D-E233-FF78-78E9-28BAA9E1A790}"/>
                </a:ext>
              </a:extLst>
            </p:cNvPr>
            <p:cNvSpPr txBox="1"/>
            <p:nvPr/>
          </p:nvSpPr>
          <p:spPr>
            <a:xfrm>
              <a:off x="6755246" y="49461"/>
              <a:ext cx="1974873" cy="369332"/>
            </a:xfrm>
            <a:prstGeom prst="rect">
              <a:avLst/>
            </a:prstGeom>
            <a:noFill/>
          </p:spPr>
          <p:txBody>
            <a:bodyPr wrap="square">
              <a:spAutoFit/>
            </a:bodyPr>
            <a:lstStyle/>
            <a:p>
              <a:pPr marL="0" lvl="0" indent="0" algn="ctr" rtl="0">
                <a:spcBef>
                  <a:spcPts val="0"/>
                </a:spcBef>
                <a:spcAft>
                  <a:spcPts val="0"/>
                </a:spcAft>
                <a:buNone/>
              </a:pPr>
              <a:r>
                <a:rPr lang="en-US" b="1"/>
                <a:t>Application</a:t>
              </a:r>
            </a:p>
          </p:txBody>
        </p:sp>
        <p:cxnSp>
          <p:nvCxnSpPr>
            <p:cNvPr id="4" name="Google Shape;70;p13">
              <a:extLst>
                <a:ext uri="{FF2B5EF4-FFF2-40B4-BE49-F238E27FC236}">
                  <a16:creationId xmlns:a16="http://schemas.microsoft.com/office/drawing/2014/main" id="{72DBCE07-18FD-5E55-0857-828CC7308067}"/>
                </a:ext>
              </a:extLst>
            </p:cNvPr>
            <p:cNvCxnSpPr>
              <a:cxnSpLocks/>
              <a:endCxn id="15" idx="3"/>
            </p:cNvCxnSpPr>
            <p:nvPr/>
          </p:nvCxnSpPr>
          <p:spPr>
            <a:xfrm flipH="1">
              <a:off x="7323870" y="5048554"/>
              <a:ext cx="265650" cy="0"/>
            </a:xfrm>
            <a:prstGeom prst="straightConnector1">
              <a:avLst/>
            </a:prstGeom>
            <a:noFill/>
            <a:ln w="19050" cap="flat" cmpd="sng">
              <a:solidFill>
                <a:srgbClr val="000000"/>
              </a:solidFill>
              <a:prstDash val="solid"/>
              <a:round/>
              <a:headEnd type="none" w="med" len="med"/>
              <a:tailEnd type="triangle" w="med" len="med"/>
            </a:ln>
          </p:spPr>
        </p:cxnSp>
        <p:sp>
          <p:nvSpPr>
            <p:cNvPr id="44" name="Google Shape;73;p13">
              <a:extLst>
                <a:ext uri="{FF2B5EF4-FFF2-40B4-BE49-F238E27FC236}">
                  <a16:creationId xmlns:a16="http://schemas.microsoft.com/office/drawing/2014/main" id="{562408E7-F5B5-D360-2ADD-AA4B05904FC5}"/>
                </a:ext>
              </a:extLst>
            </p:cNvPr>
            <p:cNvSpPr/>
            <p:nvPr/>
          </p:nvSpPr>
          <p:spPr>
            <a:xfrm>
              <a:off x="3261359" y="226141"/>
              <a:ext cx="2202725" cy="2916436"/>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TextBox 47">
              <a:extLst>
                <a:ext uri="{FF2B5EF4-FFF2-40B4-BE49-F238E27FC236}">
                  <a16:creationId xmlns:a16="http://schemas.microsoft.com/office/drawing/2014/main" id="{BADDE3B3-B2E5-8921-56E0-96CC7B4EEBEB}"/>
                </a:ext>
              </a:extLst>
            </p:cNvPr>
            <p:cNvSpPr txBox="1"/>
            <p:nvPr/>
          </p:nvSpPr>
          <p:spPr>
            <a:xfrm>
              <a:off x="3350233" y="249400"/>
              <a:ext cx="1974873" cy="369332"/>
            </a:xfrm>
            <a:prstGeom prst="rect">
              <a:avLst/>
            </a:prstGeom>
            <a:noFill/>
          </p:spPr>
          <p:txBody>
            <a:bodyPr wrap="square">
              <a:spAutoFit/>
            </a:bodyPr>
            <a:lstStyle/>
            <a:p>
              <a:pPr marL="0" lvl="0" indent="0" algn="ctr" rtl="0">
                <a:spcBef>
                  <a:spcPts val="0"/>
                </a:spcBef>
                <a:spcAft>
                  <a:spcPts val="0"/>
                </a:spcAft>
                <a:buNone/>
              </a:pPr>
              <a:r>
                <a:rPr lang="en-US"/>
                <a:t>UI / UX</a:t>
              </a:r>
            </a:p>
          </p:txBody>
        </p:sp>
        <p:cxnSp>
          <p:nvCxnSpPr>
            <p:cNvPr id="61" name="Straight Arrow Connector 60">
              <a:extLst>
                <a:ext uri="{FF2B5EF4-FFF2-40B4-BE49-F238E27FC236}">
                  <a16:creationId xmlns:a16="http://schemas.microsoft.com/office/drawing/2014/main" id="{646A8025-388C-67A3-B520-34E4D77496A9}"/>
                </a:ext>
              </a:extLst>
            </p:cNvPr>
            <p:cNvCxnSpPr/>
            <p:nvPr/>
          </p:nvCxnSpPr>
          <p:spPr>
            <a:xfrm>
              <a:off x="5281920" y="3882887"/>
              <a:ext cx="241317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6" name="Google Shape;90;p13">
            <a:extLst>
              <a:ext uri="{FF2B5EF4-FFF2-40B4-BE49-F238E27FC236}">
                <a16:creationId xmlns:a16="http://schemas.microsoft.com/office/drawing/2014/main" id="{5136548C-D1CF-79B5-5319-CBCAEEB8FA5E}"/>
              </a:ext>
            </a:extLst>
          </p:cNvPr>
          <p:cNvSpPr/>
          <p:nvPr/>
        </p:nvSpPr>
        <p:spPr>
          <a:xfrm>
            <a:off x="786672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t>Authentication</a:t>
            </a:r>
            <a:endParaRPr sz="1000" dirty="0"/>
          </a:p>
        </p:txBody>
      </p:sp>
      <p:sp>
        <p:nvSpPr>
          <p:cNvPr id="7" name="Date Placeholder 6">
            <a:extLst>
              <a:ext uri="{FF2B5EF4-FFF2-40B4-BE49-F238E27FC236}">
                <a16:creationId xmlns:a16="http://schemas.microsoft.com/office/drawing/2014/main" id="{36C882CF-255C-8C14-49AB-123412AAC430}"/>
              </a:ext>
            </a:extLst>
          </p:cNvPr>
          <p:cNvSpPr>
            <a:spLocks noGrp="1"/>
          </p:cNvSpPr>
          <p:nvPr>
            <p:ph type="dt" sz="half" idx="10"/>
          </p:nvPr>
        </p:nvSpPr>
        <p:spPr/>
        <p:txBody>
          <a:bodyPr/>
          <a:lstStyle/>
          <a:p>
            <a:r>
              <a:rPr lang="en-US"/>
              <a:t>Robius: App Dev in Rust</a:t>
            </a:r>
            <a:endParaRPr lang="en-US" dirty="0"/>
          </a:p>
        </p:txBody>
      </p:sp>
      <p:pic>
        <p:nvPicPr>
          <p:cNvPr id="14" name="Picture 13" descr="A logo of a company&#10;&#10;Description automatically generated with medium confidence">
            <a:extLst>
              <a:ext uri="{FF2B5EF4-FFF2-40B4-BE49-F238E27FC236}">
                <a16:creationId xmlns:a16="http://schemas.microsoft.com/office/drawing/2014/main" id="{42B31D1E-B4EA-6710-49C0-E3F05A4FDE9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3260898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75C8-56FF-B993-E319-A14E23FEF3EA}"/>
              </a:ext>
            </a:extLst>
          </p:cNvPr>
          <p:cNvSpPr>
            <a:spLocks noGrp="1"/>
          </p:cNvSpPr>
          <p:nvPr>
            <p:ph type="title"/>
          </p:nvPr>
        </p:nvSpPr>
        <p:spPr>
          <a:xfrm>
            <a:off x="1514620" y="151765"/>
            <a:ext cx="11013440" cy="1325563"/>
          </a:xfrm>
        </p:spPr>
        <p:txBody>
          <a:bodyPr>
            <a:normAutofit fontScale="90000"/>
          </a:bodyPr>
          <a:lstStyle/>
          <a:p>
            <a:r>
              <a:rPr lang="en-US"/>
              <a:t>Meta-goals for Robrix as a flagship Robius app</a:t>
            </a:r>
          </a:p>
        </p:txBody>
      </p:sp>
      <p:sp>
        <p:nvSpPr>
          <p:cNvPr id="3" name="Content Placeholder 2">
            <a:extLst>
              <a:ext uri="{FF2B5EF4-FFF2-40B4-BE49-F238E27FC236}">
                <a16:creationId xmlns:a16="http://schemas.microsoft.com/office/drawing/2014/main" id="{E13A0FE8-857C-405B-5259-3D87E908F3F1}"/>
              </a:ext>
            </a:extLst>
          </p:cNvPr>
          <p:cNvSpPr>
            <a:spLocks noGrp="1"/>
          </p:cNvSpPr>
          <p:nvPr>
            <p:ph idx="1"/>
          </p:nvPr>
        </p:nvSpPr>
        <p:spPr>
          <a:xfrm>
            <a:off x="1526341" y="1571112"/>
            <a:ext cx="9659057" cy="4994699"/>
          </a:xfrm>
        </p:spPr>
        <p:txBody>
          <a:bodyPr>
            <a:normAutofit/>
          </a:bodyPr>
          <a:lstStyle/>
          <a:p>
            <a:r>
              <a:rPr lang="en-US" sz="3200"/>
              <a:t>Well-structured, well-commented code</a:t>
            </a:r>
          </a:p>
          <a:p>
            <a:pPr>
              <a:spcBef>
                <a:spcPts val="2800"/>
              </a:spcBef>
            </a:pPr>
            <a:r>
              <a:rPr lang="en-US" sz="3200"/>
              <a:t>Easy to fork and modify</a:t>
            </a:r>
          </a:p>
          <a:p>
            <a:pPr lvl="1"/>
            <a:r>
              <a:rPr lang="en-US" sz="2800"/>
              <a:t>Easy to contribute features back to upstream</a:t>
            </a:r>
          </a:p>
          <a:p>
            <a:pPr>
              <a:spcBef>
                <a:spcPts val="2800"/>
              </a:spcBef>
            </a:pPr>
            <a:r>
              <a:rPr lang="en-US" sz="3200"/>
              <a:t>Publish detailed walkthrough that guides a dev through how to make a </a:t>
            </a:r>
            <a:r>
              <a:rPr lang="en-US" sz="2400"/>
              <a:t>(simplified)</a:t>
            </a:r>
            <a:r>
              <a:rPr lang="en-US" sz="3200"/>
              <a:t> </a:t>
            </a:r>
            <a:r>
              <a:rPr lang="en-US" sz="3200" err="1"/>
              <a:t>Robius</a:t>
            </a:r>
            <a:r>
              <a:rPr lang="en-US" sz="3200"/>
              <a:t> app</a:t>
            </a:r>
          </a:p>
          <a:p>
            <a:pPr>
              <a:spcBef>
                <a:spcPts val="2800"/>
              </a:spcBef>
            </a:pPr>
            <a:r>
              <a:rPr lang="en-US" sz="3200"/>
              <a:t>Exemplify the utility &amp; power of </a:t>
            </a:r>
            <a:r>
              <a:rPr lang="en-US" sz="3200" err="1"/>
              <a:t>Robius</a:t>
            </a:r>
            <a:r>
              <a:rPr lang="en-US" sz="3200"/>
              <a:t> framework</a:t>
            </a:r>
          </a:p>
          <a:p>
            <a:pPr lvl="1"/>
            <a:r>
              <a:rPr lang="en-US" sz="2800"/>
              <a:t>Demonstrate how nice &amp; flexible Makepad apps can be</a:t>
            </a:r>
          </a:p>
        </p:txBody>
      </p:sp>
      <p:sp>
        <p:nvSpPr>
          <p:cNvPr id="5" name="Slide Number Placeholder 4">
            <a:extLst>
              <a:ext uri="{FF2B5EF4-FFF2-40B4-BE49-F238E27FC236}">
                <a16:creationId xmlns:a16="http://schemas.microsoft.com/office/drawing/2014/main" id="{A00FC4C1-9684-47D3-7AD4-0DFA74AF2B53}"/>
              </a:ext>
            </a:extLst>
          </p:cNvPr>
          <p:cNvSpPr>
            <a:spLocks noGrp="1"/>
          </p:cNvSpPr>
          <p:nvPr>
            <p:ph type="sldNum" sz="quarter" idx="12"/>
          </p:nvPr>
        </p:nvSpPr>
        <p:spPr/>
        <p:txBody>
          <a:bodyPr/>
          <a:lstStyle/>
          <a:p>
            <a:fld id="{7D62C56D-5E74-2945-931D-C07ECBF0F859}" type="slidenum">
              <a:rPr lang="en-US" smtClean="0"/>
              <a:pPr/>
              <a:t>11</a:t>
            </a:fld>
            <a:endParaRPr lang="en-US"/>
          </a:p>
        </p:txBody>
      </p:sp>
      <p:cxnSp>
        <p:nvCxnSpPr>
          <p:cNvPr id="7" name="Straight Arrow Connector 6">
            <a:extLst>
              <a:ext uri="{FF2B5EF4-FFF2-40B4-BE49-F238E27FC236}">
                <a16:creationId xmlns:a16="http://schemas.microsoft.com/office/drawing/2014/main" id="{61C37BB1-FD96-B816-D1BB-7131A281CF99}"/>
              </a:ext>
            </a:extLst>
          </p:cNvPr>
          <p:cNvCxnSpPr>
            <a:cxnSpLocks/>
          </p:cNvCxnSpPr>
          <p:nvPr/>
        </p:nvCxnSpPr>
        <p:spPr>
          <a:xfrm>
            <a:off x="1018319" y="1259398"/>
            <a:ext cx="0" cy="4977279"/>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Good Inventory with solid fill">
            <a:extLst>
              <a:ext uri="{FF2B5EF4-FFF2-40B4-BE49-F238E27FC236}">
                <a16:creationId xmlns:a16="http://schemas.microsoft.com/office/drawing/2014/main" id="{353F1FD7-8E50-ABDD-B0DF-1A83C3DE068A}"/>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rcRect/>
          <a:stretch/>
        </p:blipFill>
        <p:spPr>
          <a:xfrm>
            <a:off x="696198" y="1495093"/>
            <a:ext cx="636694" cy="636694"/>
          </a:xfrm>
          <a:prstGeom prst="rect">
            <a:avLst/>
          </a:prstGeom>
        </p:spPr>
      </p:pic>
      <p:pic>
        <p:nvPicPr>
          <p:cNvPr id="9" name="Graphic 8" descr="Fork In Road with solid fill">
            <a:extLst>
              <a:ext uri="{FF2B5EF4-FFF2-40B4-BE49-F238E27FC236}">
                <a16:creationId xmlns:a16="http://schemas.microsoft.com/office/drawing/2014/main" id="{82EE8344-5D1C-C450-E1F8-0945508BD882}"/>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rcRect/>
          <a:stretch/>
        </p:blipFill>
        <p:spPr>
          <a:xfrm>
            <a:off x="705939" y="2409982"/>
            <a:ext cx="636694" cy="636694"/>
          </a:xfrm>
          <a:prstGeom prst="rect">
            <a:avLst/>
          </a:prstGeom>
        </p:spPr>
      </p:pic>
      <p:pic>
        <p:nvPicPr>
          <p:cNvPr id="11" name="Graphic 10" descr="Online Network with solid fill">
            <a:extLst>
              <a:ext uri="{FF2B5EF4-FFF2-40B4-BE49-F238E27FC236}">
                <a16:creationId xmlns:a16="http://schemas.microsoft.com/office/drawing/2014/main" id="{E1B9C4B1-213E-D75B-4046-4B9BD926094B}"/>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tretch>
            <a:fillRect/>
          </a:stretch>
        </p:blipFill>
        <p:spPr>
          <a:xfrm>
            <a:off x="566969" y="337323"/>
            <a:ext cx="914401" cy="914401"/>
          </a:xfrm>
          <a:prstGeom prst="rect">
            <a:avLst/>
          </a:prstGeom>
        </p:spPr>
      </p:pic>
      <p:pic>
        <p:nvPicPr>
          <p:cNvPr id="12" name="Graphic 11" descr="Document with solid fill">
            <a:extLst>
              <a:ext uri="{FF2B5EF4-FFF2-40B4-BE49-F238E27FC236}">
                <a16:creationId xmlns:a16="http://schemas.microsoft.com/office/drawing/2014/main" id="{0E142ED9-E25A-B023-CD71-943DBE69E580}"/>
              </a:ext>
            </a:extLst>
          </p:cNvPr>
          <p:cNvPicPr>
            <a:picLocks noChangeAspect="1"/>
          </p:cNvPicPr>
          <p:nvPr/>
        </p:nvPicPr>
        <p: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rcRect/>
          <a:stretch/>
        </p:blipFill>
        <p:spPr>
          <a:xfrm>
            <a:off x="707248" y="3663263"/>
            <a:ext cx="636694" cy="636694"/>
          </a:xfrm>
          <a:prstGeom prst="rect">
            <a:avLst/>
          </a:prstGeom>
        </p:spPr>
      </p:pic>
      <p:sp>
        <p:nvSpPr>
          <p:cNvPr id="13" name="Rectangle 12" descr="Ui Ux with solid fill">
            <a:extLst>
              <a:ext uri="{FF2B5EF4-FFF2-40B4-BE49-F238E27FC236}">
                <a16:creationId xmlns:a16="http://schemas.microsoft.com/office/drawing/2014/main" id="{1F2294BE-939E-E363-1A19-89A41541C7A4}"/>
              </a:ext>
            </a:extLst>
          </p:cNvPr>
          <p:cNvSpPr/>
          <p:nvPr/>
        </p:nvSpPr>
        <p:spPr>
          <a:xfrm>
            <a:off x="621517" y="4714703"/>
            <a:ext cx="770169" cy="770164"/>
          </a:xfrm>
          <a:prstGeom prst="rect">
            <a:avLst/>
          </a:prstGeom>
          <a:blipFill>
            <a:blip r:embed="rId11">
              <a:lum bright="-11000"/>
              <a:extLs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6" name="Date Placeholder 5">
            <a:extLst>
              <a:ext uri="{FF2B5EF4-FFF2-40B4-BE49-F238E27FC236}">
                <a16:creationId xmlns:a16="http://schemas.microsoft.com/office/drawing/2014/main" id="{3626C0FD-5DCA-F8C1-2603-3005C2E447D0}"/>
              </a:ext>
            </a:extLst>
          </p:cNvPr>
          <p:cNvSpPr>
            <a:spLocks noGrp="1"/>
          </p:cNvSpPr>
          <p:nvPr>
            <p:ph type="dt" sz="half" idx="10"/>
          </p:nvPr>
        </p:nvSpPr>
        <p:spPr/>
        <p:txBody>
          <a:bodyPr/>
          <a:lstStyle/>
          <a:p>
            <a:r>
              <a:rPr lang="en-US"/>
              <a:t>Robius: App Dev in Rust</a:t>
            </a:r>
            <a:endParaRPr lang="en-US" dirty="0"/>
          </a:p>
        </p:txBody>
      </p:sp>
      <p:pic>
        <p:nvPicPr>
          <p:cNvPr id="10" name="Picture 9" descr="A logo of a company&#10;&#10;Description automatically generated with medium confidence">
            <a:extLst>
              <a:ext uri="{FF2B5EF4-FFF2-40B4-BE49-F238E27FC236}">
                <a16:creationId xmlns:a16="http://schemas.microsoft.com/office/drawing/2014/main" id="{AF66E18C-C022-CB2D-C715-2A68C4353B16}"/>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327759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0-#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500"/>
                                        <p:tgtEl>
                                          <p:spTgt spid="3">
                                            <p:txEl>
                                              <p:pRg st="4" end="4"/>
                                            </p:txEl>
                                          </p:spTgt>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a:extLst>
              <a:ext uri="{FF2B5EF4-FFF2-40B4-BE49-F238E27FC236}">
                <a16:creationId xmlns:a16="http://schemas.microsoft.com/office/drawing/2014/main" id="{BA522844-90F6-3328-0E3E-9C83AF7A77E8}"/>
              </a:ext>
            </a:extLst>
          </p:cNvPr>
          <p:cNvSpPr>
            <a:spLocks noGrp="1"/>
          </p:cNvSpPr>
          <p:nvPr>
            <p:ph idx="1"/>
          </p:nvPr>
        </p:nvSpPr>
        <p:spPr>
          <a:xfrm>
            <a:off x="1416998" y="1380616"/>
            <a:ext cx="10287859" cy="4976221"/>
          </a:xfrm>
        </p:spPr>
        <p:txBody>
          <a:bodyPr>
            <a:normAutofit fontScale="92500" lnSpcReduction="20000"/>
          </a:bodyPr>
          <a:lstStyle/>
          <a:p>
            <a:pPr marL="0" indent="0">
              <a:buNone/>
            </a:pPr>
            <a:r>
              <a:rPr lang="en-US" b="1" dirty="0">
                <a:solidFill>
                  <a:srgbClr val="1D4999"/>
                </a:solidFill>
              </a:rPr>
              <a:t>Stage 1:</a:t>
            </a:r>
            <a:r>
              <a:rPr lang="en-US" dirty="0"/>
              <a:t>  publish app with fundamental Matrix client features</a:t>
            </a:r>
          </a:p>
          <a:p>
            <a:r>
              <a:rPr lang="en-US" sz="2600" dirty="0"/>
              <a:t>Standard messaging, login, app persistence, E2EE support</a:t>
            </a:r>
          </a:p>
          <a:p>
            <a:r>
              <a:rPr lang="en-US" sz="2700" dirty="0"/>
              <a:t>Continue building full App Dev ecosystem and UI toolkit</a:t>
            </a:r>
            <a:br>
              <a:rPr lang="en-US" sz="2700" dirty="0"/>
            </a:br>
            <a:endParaRPr lang="en-US" dirty="0"/>
          </a:p>
          <a:p>
            <a:pPr marL="0" indent="0">
              <a:buNone/>
            </a:pPr>
            <a:r>
              <a:rPr lang="en-US" b="1" dirty="0">
                <a:solidFill>
                  <a:srgbClr val="1D4999"/>
                </a:solidFill>
              </a:rPr>
              <a:t>Stage 2:</a:t>
            </a:r>
            <a:r>
              <a:rPr lang="en-US" dirty="0">
                <a:solidFill>
                  <a:srgbClr val="1D4999"/>
                </a:solidFill>
              </a:rPr>
              <a:t>  </a:t>
            </a:r>
            <a:r>
              <a:rPr lang="en-US" dirty="0"/>
              <a:t>Matrix client for “power” users</a:t>
            </a:r>
          </a:p>
          <a:p>
            <a:r>
              <a:rPr lang="en-US" sz="2400" dirty="0"/>
              <a:t>Feature parity with existing major clients (incl. administrative features)</a:t>
            </a:r>
          </a:p>
          <a:p>
            <a:r>
              <a:rPr lang="en-US" sz="2400" dirty="0"/>
              <a:t>Responsive UI design with side-by-side multi-room view</a:t>
            </a:r>
          </a:p>
          <a:p>
            <a:r>
              <a:rPr lang="en-US" sz="2400" dirty="0"/>
              <a:t>Local LLM runtime for AI chat bots &amp; conversation summaries</a:t>
            </a:r>
          </a:p>
          <a:p>
            <a:pPr lvl="1"/>
            <a:r>
              <a:rPr lang="en-US" sz="2100" dirty="0"/>
              <a:t>Key point:  does not jeopardize E2EE or data sovereignty</a:t>
            </a:r>
            <a:br>
              <a:rPr lang="en-US" dirty="0"/>
            </a:br>
            <a:endParaRPr lang="en-US" dirty="0"/>
          </a:p>
          <a:p>
            <a:pPr marL="0" indent="0">
              <a:buNone/>
            </a:pPr>
            <a:r>
              <a:rPr lang="en-US" b="1" dirty="0">
                <a:solidFill>
                  <a:srgbClr val="1D4999"/>
                </a:solidFill>
              </a:rPr>
              <a:t>Stage 3:</a:t>
            </a:r>
            <a:r>
              <a:rPr lang="en-US" dirty="0"/>
              <a:t>  central “hub” for federated &amp; open-source services</a:t>
            </a:r>
          </a:p>
          <a:p>
            <a:pPr>
              <a:lnSpc>
                <a:spcPct val="100000"/>
              </a:lnSpc>
            </a:pPr>
            <a:r>
              <a:rPr lang="en-US" sz="2400" dirty="0"/>
              <a:t>Collect multiple services: chat, discussion forums, code + issues + PRs, </a:t>
            </a:r>
            <a:br>
              <a:rPr lang="en-US" sz="2400" dirty="0"/>
            </a:br>
            <a:r>
              <a:rPr lang="en-US" sz="2400" dirty="0"/>
              <a:t>announcements/microblogs, feed of notifications/activity/news</a:t>
            </a:r>
          </a:p>
          <a:p>
            <a:r>
              <a:rPr lang="en-US" sz="2400" dirty="0"/>
              <a:t>Identity management via integration with Open Wallet Foundation</a:t>
            </a:r>
          </a:p>
        </p:txBody>
      </p:sp>
      <p:sp>
        <p:nvSpPr>
          <p:cNvPr id="5" name="Slide Number Placeholder 4">
            <a:extLst>
              <a:ext uri="{FF2B5EF4-FFF2-40B4-BE49-F238E27FC236}">
                <a16:creationId xmlns:a16="http://schemas.microsoft.com/office/drawing/2014/main" id="{048BCD19-49D6-4674-167F-12C9B166F48C}"/>
              </a:ext>
            </a:extLst>
          </p:cNvPr>
          <p:cNvSpPr>
            <a:spLocks noGrp="1"/>
          </p:cNvSpPr>
          <p:nvPr>
            <p:ph type="sldNum" sz="quarter" idx="12"/>
          </p:nvPr>
        </p:nvSpPr>
        <p:spPr/>
        <p:txBody>
          <a:bodyPr/>
          <a:lstStyle/>
          <a:p>
            <a:fld id="{7D62C56D-5E74-2945-931D-C07ECBF0F859}" type="slidenum">
              <a:rPr lang="en-US" smtClean="0"/>
              <a:pPr/>
              <a:t>12</a:t>
            </a:fld>
            <a:endParaRPr lang="en-US"/>
          </a:p>
        </p:txBody>
      </p:sp>
      <p:cxnSp>
        <p:nvCxnSpPr>
          <p:cNvPr id="4" name="Straight Arrow Connector 3">
            <a:extLst>
              <a:ext uri="{FF2B5EF4-FFF2-40B4-BE49-F238E27FC236}">
                <a16:creationId xmlns:a16="http://schemas.microsoft.com/office/drawing/2014/main" id="{2ABDD406-5E7A-874B-41E5-ABD142CB8B4F}"/>
              </a:ext>
            </a:extLst>
          </p:cNvPr>
          <p:cNvCxnSpPr>
            <a:cxnSpLocks/>
          </p:cNvCxnSpPr>
          <p:nvPr/>
        </p:nvCxnSpPr>
        <p:spPr>
          <a:xfrm>
            <a:off x="931812" y="717834"/>
            <a:ext cx="0" cy="5473348"/>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8300D69-3F53-2FA3-FE05-25F79FCA7944}"/>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rcRect/>
          <a:stretch/>
        </p:blipFill>
        <p:spPr>
          <a:xfrm>
            <a:off x="612926" y="2666016"/>
            <a:ext cx="636694" cy="636694"/>
          </a:xfrm>
          <a:prstGeom prst="rect">
            <a:avLst/>
          </a:prstGeom>
        </p:spPr>
      </p:pic>
      <p:pic>
        <p:nvPicPr>
          <p:cNvPr id="13" name="Graphic 12" descr="Online Network with solid fill">
            <a:extLst>
              <a:ext uri="{FF2B5EF4-FFF2-40B4-BE49-F238E27FC236}">
                <a16:creationId xmlns:a16="http://schemas.microsoft.com/office/drawing/2014/main" id="{EE40C1D5-6F30-5CA2-31A2-DF0C9C3E8660}"/>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88884" y="1849371"/>
            <a:ext cx="352541" cy="352541"/>
          </a:xfrm>
          <a:prstGeom prst="rect">
            <a:avLst/>
          </a:prstGeom>
        </p:spPr>
      </p:pic>
      <p:pic>
        <p:nvPicPr>
          <p:cNvPr id="15" name="Picture 14">
            <a:extLst>
              <a:ext uri="{FF2B5EF4-FFF2-40B4-BE49-F238E27FC236}">
                <a16:creationId xmlns:a16="http://schemas.microsoft.com/office/drawing/2014/main" id="{F0EB1E48-2F6D-F517-FFE5-60E3BDC37312}"/>
              </a:ext>
            </a:extLst>
          </p:cNvPr>
          <p:cNvPicPr>
            <a:picLocks noChangeAspect="1"/>
          </p:cNvPicPr>
          <p:nvPr/>
        </p:nvPicPr>
        <p:blipFill>
          <a:blip r:embed="rId7">
            <a:duotone>
              <a:schemeClr val="accent1">
                <a:shade val="45000"/>
                <a:satMod val="135000"/>
              </a:schemeClr>
              <a:prstClr val="white"/>
            </a:duotone>
          </a:blip>
          <a:stretch>
            <a:fillRect/>
          </a:stretch>
        </p:blipFill>
        <p:spPr>
          <a:xfrm>
            <a:off x="625357" y="4689398"/>
            <a:ext cx="608056" cy="608056"/>
          </a:xfrm>
          <a:prstGeom prst="rect">
            <a:avLst/>
          </a:prstGeom>
        </p:spPr>
      </p:pic>
      <p:sp>
        <p:nvSpPr>
          <p:cNvPr id="18" name="Title 1">
            <a:extLst>
              <a:ext uri="{FF2B5EF4-FFF2-40B4-BE49-F238E27FC236}">
                <a16:creationId xmlns:a16="http://schemas.microsoft.com/office/drawing/2014/main" id="{D5155CBE-397D-5F03-60E5-227E94ECAD23}"/>
              </a:ext>
            </a:extLst>
          </p:cNvPr>
          <p:cNvSpPr txBox="1">
            <a:spLocks/>
          </p:cNvSpPr>
          <p:nvPr/>
        </p:nvSpPr>
        <p:spPr>
          <a:xfrm>
            <a:off x="1371758" y="55053"/>
            <a:ext cx="10767486"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a:t>Roadmap</a:t>
            </a:r>
          </a:p>
        </p:txBody>
      </p:sp>
      <p:sp>
        <p:nvSpPr>
          <p:cNvPr id="26" name="Rectangle 25" descr="Group brainstorm with solid fill">
            <a:extLst>
              <a:ext uri="{FF2B5EF4-FFF2-40B4-BE49-F238E27FC236}">
                <a16:creationId xmlns:a16="http://schemas.microsoft.com/office/drawing/2014/main" id="{4EB880DF-FAB8-D885-3B4F-32A0D246C51B}"/>
              </a:ext>
            </a:extLst>
          </p:cNvPr>
          <p:cNvSpPr/>
          <p:nvPr/>
        </p:nvSpPr>
        <p:spPr>
          <a:xfrm>
            <a:off x="574764" y="1186777"/>
            <a:ext cx="704049" cy="704049"/>
          </a:xfrm>
          <a:prstGeom prst="rect">
            <a:avLst/>
          </a:prstGeom>
          <a:blipFill rotWithShape="1">
            <a:blip r:embed="rId8">
              <a:lum bright="-11000"/>
              <a:extLst>
                <a:ext uri="{96DAC541-7B7A-43D3-8B79-37D633B846F1}">
                  <asvg:svgBlip xmlns:asvg="http://schemas.microsoft.com/office/drawing/2016/SVG/main" r:embed="rId9"/>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nvGrpSpPr>
          <p:cNvPr id="27" name="Group 26">
            <a:extLst>
              <a:ext uri="{FF2B5EF4-FFF2-40B4-BE49-F238E27FC236}">
                <a16:creationId xmlns:a16="http://schemas.microsoft.com/office/drawing/2014/main" id="{13BC5AB9-58F0-82B1-20B2-1F4C5A0937DA}"/>
              </a:ext>
            </a:extLst>
          </p:cNvPr>
          <p:cNvGrpSpPr/>
          <p:nvPr/>
        </p:nvGrpSpPr>
        <p:grpSpPr>
          <a:xfrm>
            <a:off x="-628216" y="2369056"/>
            <a:ext cx="431203" cy="415371"/>
            <a:chOff x="613137" y="2487881"/>
            <a:chExt cx="812044" cy="782230"/>
          </a:xfrm>
        </p:grpSpPr>
        <p:pic>
          <p:nvPicPr>
            <p:cNvPr id="28" name="Picture 2">
              <a:extLst>
                <a:ext uri="{FF2B5EF4-FFF2-40B4-BE49-F238E27FC236}">
                  <a16:creationId xmlns:a16="http://schemas.microsoft.com/office/drawing/2014/main" id="{2538C47E-D3CF-7163-0B35-A8FB945C982B}"/>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90154" y="2487881"/>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B349A9B5-1040-88CF-CE64-F0C9A1BFC65F}"/>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5139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882D3C44-589F-5942-28D4-34E168A87EDA}"/>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224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DF094E02-AF0D-7E12-23DD-82D3CBD857E8}"/>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86584"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AF8BF7CC-5D6E-ED5C-F60A-819C6DACE294}"/>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57350"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CC91FE43-3BD5-C76A-EA5D-C325E5B2EA4C}"/>
                </a:ext>
              </a:extLst>
            </p:cNvPr>
            <p:cNvPicPr>
              <a:picLocks noChangeAspect="1" noChangeArrowheads="1"/>
            </p:cNvPicPr>
            <p:nvPr/>
          </p:nvPicPr>
          <p:blipFill>
            <a:blip r:embed="rId10"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13137" y="2956480"/>
              <a:ext cx="267831" cy="313631"/>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Rectangle 36">
            <a:extLst>
              <a:ext uri="{FF2B5EF4-FFF2-40B4-BE49-F238E27FC236}">
                <a16:creationId xmlns:a16="http://schemas.microsoft.com/office/drawing/2014/main" id="{D60F2778-D597-61D5-6DE0-79656BC3FA0A}"/>
              </a:ext>
            </a:extLst>
          </p:cNvPr>
          <p:cNvSpPr/>
          <p:nvPr/>
        </p:nvSpPr>
        <p:spPr>
          <a:xfrm>
            <a:off x="885321" y="670468"/>
            <a:ext cx="105508" cy="10550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EEECF15-F44C-9A21-C7BA-4B14B8B6F65D}"/>
              </a:ext>
            </a:extLst>
          </p:cNvPr>
          <p:cNvSpPr>
            <a:spLocks noGrp="1"/>
          </p:cNvSpPr>
          <p:nvPr>
            <p:ph type="dt" sz="half" idx="10"/>
          </p:nvPr>
        </p:nvSpPr>
        <p:spPr>
          <a:xfrm>
            <a:off x="808890" y="6391519"/>
            <a:ext cx="2514014" cy="365125"/>
          </a:xfrm>
        </p:spPr>
        <p:txBody>
          <a:bodyPr/>
          <a:lstStyle/>
          <a:p>
            <a:r>
              <a:rPr lang="en-US"/>
              <a:t>Robius: App Dev in Rust</a:t>
            </a:r>
            <a:endParaRPr lang="en-US" dirty="0"/>
          </a:p>
        </p:txBody>
      </p:sp>
      <p:pic>
        <p:nvPicPr>
          <p:cNvPr id="3" name="Picture 2" descr="A logo of a company&#10;&#10;Description automatically generated with medium confidence">
            <a:extLst>
              <a:ext uri="{FF2B5EF4-FFF2-40B4-BE49-F238E27FC236}">
                <a16:creationId xmlns:a16="http://schemas.microsoft.com/office/drawing/2014/main" id="{6C779156-9D7B-5731-DFBF-ED7CA61888EE}"/>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62858" y="6448638"/>
            <a:ext cx="261619" cy="261619"/>
          </a:xfrm>
          <a:prstGeom prst="rect">
            <a:avLst/>
          </a:prstGeom>
        </p:spPr>
      </p:pic>
    </p:spTree>
    <p:extLst>
      <p:ext uri="{BB962C8B-B14F-4D97-AF65-F5344CB8AC3E}">
        <p14:creationId xmlns:p14="http://schemas.microsoft.com/office/powerpoint/2010/main" val="212461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600"/>
                                        <p:tgtEl>
                                          <p:spTgt spid="25">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animEffect transition="in" filter="fade">
                                      <p:cBhvr>
                                        <p:cTn id="15" dur="600"/>
                                        <p:tgtEl>
                                          <p:spTgt spid="25">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xEl>
                                              <p:pRg st="2" end="2"/>
                                            </p:txEl>
                                          </p:spTgt>
                                        </p:tgtEl>
                                        <p:attrNameLst>
                                          <p:attrName>style.visibility</p:attrName>
                                        </p:attrNameLst>
                                      </p:cBhvr>
                                      <p:to>
                                        <p:strVal val="visible"/>
                                      </p:to>
                                    </p:set>
                                    <p:animEffect transition="in" filter="fade">
                                      <p:cBhvr>
                                        <p:cTn id="18" dur="600"/>
                                        <p:tgtEl>
                                          <p:spTgt spid="2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5">
                                            <p:txEl>
                                              <p:pRg st="3" end="3"/>
                                            </p:txEl>
                                          </p:spTgt>
                                        </p:tgtEl>
                                        <p:attrNameLst>
                                          <p:attrName>style.visibility</p:attrName>
                                        </p:attrNameLst>
                                      </p:cBhvr>
                                      <p:to>
                                        <p:strVal val="visible"/>
                                      </p:to>
                                    </p:set>
                                    <p:animEffect transition="in" filter="fade">
                                      <p:cBhvr>
                                        <p:cTn id="28" dur="600"/>
                                        <p:tgtEl>
                                          <p:spTgt spid="2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xEl>
                                              <p:pRg st="4" end="4"/>
                                            </p:txEl>
                                          </p:spTgt>
                                        </p:tgtEl>
                                        <p:attrNameLst>
                                          <p:attrName>style.visibility</p:attrName>
                                        </p:attrNameLst>
                                      </p:cBhvr>
                                      <p:to>
                                        <p:strVal val="visible"/>
                                      </p:to>
                                    </p:set>
                                    <p:animEffect transition="in" filter="fade">
                                      <p:cBhvr>
                                        <p:cTn id="31" dur="600"/>
                                        <p:tgtEl>
                                          <p:spTgt spid="2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xEl>
                                              <p:pRg st="5" end="5"/>
                                            </p:txEl>
                                          </p:spTgt>
                                        </p:tgtEl>
                                        <p:attrNameLst>
                                          <p:attrName>style.visibility</p:attrName>
                                        </p:attrNameLst>
                                      </p:cBhvr>
                                      <p:to>
                                        <p:strVal val="visible"/>
                                      </p:to>
                                    </p:set>
                                    <p:animEffect transition="in" filter="fade">
                                      <p:cBhvr>
                                        <p:cTn id="34" dur="600"/>
                                        <p:tgtEl>
                                          <p:spTgt spid="25">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xEl>
                                              <p:pRg st="6" end="6"/>
                                            </p:txEl>
                                          </p:spTgt>
                                        </p:tgtEl>
                                        <p:attrNameLst>
                                          <p:attrName>style.visibility</p:attrName>
                                        </p:attrNameLst>
                                      </p:cBhvr>
                                      <p:to>
                                        <p:strVal val="visible"/>
                                      </p:to>
                                    </p:set>
                                    <p:animEffect transition="in" filter="fade">
                                      <p:cBhvr>
                                        <p:cTn id="37" dur="600"/>
                                        <p:tgtEl>
                                          <p:spTgt spid="25">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5">
                                            <p:txEl>
                                              <p:pRg st="7" end="7"/>
                                            </p:txEl>
                                          </p:spTgt>
                                        </p:tgtEl>
                                        <p:attrNameLst>
                                          <p:attrName>style.visibility</p:attrName>
                                        </p:attrNameLst>
                                      </p:cBhvr>
                                      <p:to>
                                        <p:strVal val="visible"/>
                                      </p:to>
                                    </p:set>
                                    <p:animEffect transition="in" filter="fade">
                                      <p:cBhvr>
                                        <p:cTn id="40" dur="600"/>
                                        <p:tgtEl>
                                          <p:spTgt spid="25">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5">
                                            <p:txEl>
                                              <p:pRg st="8" end="8"/>
                                            </p:txEl>
                                          </p:spTgt>
                                        </p:tgtEl>
                                        <p:attrNameLst>
                                          <p:attrName>style.visibility</p:attrName>
                                        </p:attrNameLst>
                                      </p:cBhvr>
                                      <p:to>
                                        <p:strVal val="visible"/>
                                      </p:to>
                                    </p:set>
                                    <p:animEffect transition="in" filter="fade">
                                      <p:cBhvr>
                                        <p:cTn id="50" dur="600"/>
                                        <p:tgtEl>
                                          <p:spTgt spid="25">
                                            <p:txEl>
                                              <p:pRg st="8" end="8"/>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xEl>
                                              <p:pRg st="9" end="9"/>
                                            </p:txEl>
                                          </p:spTgt>
                                        </p:tgtEl>
                                        <p:attrNameLst>
                                          <p:attrName>style.visibility</p:attrName>
                                        </p:attrNameLst>
                                      </p:cBhvr>
                                      <p:to>
                                        <p:strVal val="visible"/>
                                      </p:to>
                                    </p:set>
                                    <p:animEffect transition="in" filter="fade">
                                      <p:cBhvr>
                                        <p:cTn id="53" dur="600"/>
                                        <p:tgtEl>
                                          <p:spTgt spid="25">
                                            <p:txEl>
                                              <p:pRg st="9" end="9"/>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5">
                                            <p:txEl>
                                              <p:pRg st="10" end="10"/>
                                            </p:txEl>
                                          </p:spTgt>
                                        </p:tgtEl>
                                        <p:attrNameLst>
                                          <p:attrName>style.visibility</p:attrName>
                                        </p:attrNameLst>
                                      </p:cBhvr>
                                      <p:to>
                                        <p:strVal val="visible"/>
                                      </p:to>
                                    </p:set>
                                    <p:animEffect transition="in" filter="fade">
                                      <p:cBhvr>
                                        <p:cTn id="56" dur="600"/>
                                        <p:tgtEl>
                                          <p:spTgt spid="2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a:ln>
                <a:noFill/>
              </a:ln>
              <a:solidFill>
                <a:srgbClr val="FFFFFF"/>
              </a:solidFill>
              <a:effectLst/>
              <a:uLnTx/>
              <a:uFillTx/>
              <a:latin typeface="Tenorite"/>
              <a:ea typeface="+mn-ea"/>
              <a:cs typeface="+mn-cs"/>
              <a:sym typeface="Avenir Next"/>
            </a:endParaRPr>
          </a:p>
        </p:txBody>
      </p:sp>
      <p:sp>
        <p:nvSpPr>
          <p:cNvPr id="3" name="Slide Number Placeholder 2">
            <a:extLst>
              <a:ext uri="{FF2B5EF4-FFF2-40B4-BE49-F238E27FC236}">
                <a16:creationId xmlns:a16="http://schemas.microsoft.com/office/drawing/2014/main" id="{EC5185C2-D4B4-492A-063F-D1FFBB65E399}"/>
              </a:ext>
            </a:extLst>
          </p:cNvPr>
          <p:cNvSpPr>
            <a:spLocks noGrp="1"/>
          </p:cNvSpPr>
          <p:nvPr>
            <p:ph type="sldNum" sz="quarter" idx="12"/>
          </p:nvPr>
        </p:nvSpPr>
        <p:spPr/>
        <p:txBody>
          <a:bodyPr/>
          <a:lstStyle/>
          <a:p>
            <a:fld id="{7D62C56D-5E74-2945-931D-C07ECBF0F859}" type="slidenum">
              <a:rPr lang="en-US" smtClean="0"/>
              <a:pPr/>
              <a:t>13</a:t>
            </a:fld>
            <a:endParaRPr lang="en-US"/>
          </a:p>
        </p:txBody>
      </p:sp>
      <p:sp>
        <p:nvSpPr>
          <p:cNvPr id="5" name="Title 1">
            <a:extLst>
              <a:ext uri="{FF2B5EF4-FFF2-40B4-BE49-F238E27FC236}">
                <a16:creationId xmlns:a16="http://schemas.microsoft.com/office/drawing/2014/main" id="{3F33F031-970A-88C9-5A1A-A6363B3839F0}"/>
              </a:ext>
            </a:extLst>
          </p:cNvPr>
          <p:cNvSpPr txBox="1">
            <a:spLocks/>
          </p:cNvSpPr>
          <p:nvPr/>
        </p:nvSpPr>
        <p:spPr>
          <a:xfrm>
            <a:off x="3975736" y="4434050"/>
            <a:ext cx="7840212"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000"/>
              <a:t>Stage 1:  Robrix chat</a:t>
            </a:r>
          </a:p>
        </p:txBody>
      </p:sp>
      <p:sp>
        <p:nvSpPr>
          <p:cNvPr id="7" name="Date Placeholder 6">
            <a:extLst>
              <a:ext uri="{FF2B5EF4-FFF2-40B4-BE49-F238E27FC236}">
                <a16:creationId xmlns:a16="http://schemas.microsoft.com/office/drawing/2014/main" id="{7423F269-13DE-EC44-E130-AB0A6CF3CBDD}"/>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238681680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3200EB-6987-1517-8FB3-DEA655674DD9}"/>
              </a:ext>
            </a:extLst>
          </p:cNvPr>
          <p:cNvPicPr>
            <a:picLocks noChangeAspect="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51292" y="-25570"/>
            <a:ext cx="5793980" cy="6909140"/>
          </a:xfrm>
          <a:prstGeom prst="rect">
            <a:avLst/>
          </a:prstGeom>
        </p:spPr>
      </p:pic>
      <p:sp>
        <p:nvSpPr>
          <p:cNvPr id="2" name="Title 1">
            <a:extLst>
              <a:ext uri="{FF2B5EF4-FFF2-40B4-BE49-F238E27FC236}">
                <a16:creationId xmlns:a16="http://schemas.microsoft.com/office/drawing/2014/main" id="{FE63FCCB-E791-4AFF-8C4B-230283F4E937}"/>
              </a:ext>
            </a:extLst>
          </p:cNvPr>
          <p:cNvSpPr>
            <a:spLocks noGrp="1"/>
          </p:cNvSpPr>
          <p:nvPr>
            <p:ph type="title"/>
          </p:nvPr>
        </p:nvSpPr>
        <p:spPr>
          <a:xfrm>
            <a:off x="518160" y="96901"/>
            <a:ext cx="11013440" cy="1325563"/>
          </a:xfrm>
        </p:spPr>
        <p:txBody>
          <a:bodyPr/>
          <a:lstStyle/>
          <a:p>
            <a:r>
              <a:rPr lang="en-US"/>
              <a:t>Stage 1:  the basics</a:t>
            </a:r>
          </a:p>
        </p:txBody>
      </p:sp>
      <p:sp>
        <p:nvSpPr>
          <p:cNvPr id="3" name="Content Placeholder 2">
            <a:extLst>
              <a:ext uri="{FF2B5EF4-FFF2-40B4-BE49-F238E27FC236}">
                <a16:creationId xmlns:a16="http://schemas.microsoft.com/office/drawing/2014/main" id="{5401FD2B-0BB1-B354-2298-2D94A5DC2A2A}"/>
              </a:ext>
            </a:extLst>
          </p:cNvPr>
          <p:cNvSpPr>
            <a:spLocks noGrp="1"/>
          </p:cNvSpPr>
          <p:nvPr>
            <p:ph idx="1"/>
          </p:nvPr>
        </p:nvSpPr>
        <p:spPr>
          <a:xfrm>
            <a:off x="635390" y="1337433"/>
            <a:ext cx="5472093" cy="4665563"/>
          </a:xfrm>
        </p:spPr>
        <p:txBody>
          <a:bodyPr>
            <a:normAutofit fontScale="92500"/>
          </a:bodyPr>
          <a:lstStyle/>
          <a:p>
            <a:r>
              <a:rPr lang="en-US" dirty="0"/>
              <a:t>Realize simple Matrix client</a:t>
            </a:r>
          </a:p>
          <a:p>
            <a:pPr lvl="1"/>
            <a:r>
              <a:rPr lang="en-US" dirty="0"/>
              <a:t>Login, rooms list (sliding sync), </a:t>
            </a:r>
            <a:br>
              <a:rPr lang="en-US" dirty="0"/>
            </a:br>
            <a:r>
              <a:rPr lang="en-US" dirty="0"/>
              <a:t>basic messaging, annotations,</a:t>
            </a:r>
            <a:br>
              <a:rPr lang="en-US" dirty="0"/>
            </a:br>
            <a:r>
              <a:rPr lang="en-US" dirty="0"/>
              <a:t>replies, rich text formatting, images, E2EE support, app persistence</a:t>
            </a:r>
          </a:p>
          <a:p>
            <a:r>
              <a:rPr lang="en-US" dirty="0"/>
              <a:t>Publish Robrix to app stores</a:t>
            </a:r>
          </a:p>
          <a:p>
            <a:pPr lvl="1"/>
            <a:r>
              <a:rPr lang="en-US" dirty="0"/>
              <a:t>Requires developing build tooling for releasing, signing, packaging</a:t>
            </a:r>
            <a:br>
              <a:rPr lang="en-US" dirty="0"/>
            </a:br>
            <a:endParaRPr lang="en-US" sz="3000" dirty="0"/>
          </a:p>
          <a:p>
            <a:pPr>
              <a:spcBef>
                <a:spcPts val="2200"/>
              </a:spcBef>
            </a:pPr>
            <a:r>
              <a:rPr lang="en-US" dirty="0"/>
              <a:t>Complete</a:t>
            </a:r>
            <a:br>
              <a:rPr lang="en-US" dirty="0"/>
            </a:br>
            <a:r>
              <a:rPr lang="en-US" dirty="0"/>
              <a:t>platform</a:t>
            </a:r>
            <a:br>
              <a:rPr lang="en-US" dirty="0"/>
            </a:br>
            <a:r>
              <a:rPr lang="en-US" dirty="0"/>
              <a:t>support</a:t>
            </a:r>
          </a:p>
          <a:p>
            <a:endParaRPr lang="en-US" dirty="0"/>
          </a:p>
        </p:txBody>
      </p:sp>
      <p:sp>
        <p:nvSpPr>
          <p:cNvPr id="5" name="Slide Number Placeholder 4">
            <a:extLst>
              <a:ext uri="{FF2B5EF4-FFF2-40B4-BE49-F238E27FC236}">
                <a16:creationId xmlns:a16="http://schemas.microsoft.com/office/drawing/2014/main" id="{B074A327-FC19-4BA2-49CA-AED1E4258B27}"/>
              </a:ext>
            </a:extLst>
          </p:cNvPr>
          <p:cNvSpPr>
            <a:spLocks noGrp="1"/>
          </p:cNvSpPr>
          <p:nvPr>
            <p:ph type="sldNum" sz="quarter" idx="12"/>
          </p:nvPr>
        </p:nvSpPr>
        <p:spPr/>
        <p:txBody>
          <a:bodyPr/>
          <a:lstStyle/>
          <a:p>
            <a:fld id="{7D62C56D-5E74-2945-931D-C07ECBF0F859}" type="slidenum">
              <a:rPr lang="en-US" smtClean="0"/>
              <a:pPr/>
              <a:t>14</a:t>
            </a:fld>
            <a:endParaRPr lang="en-US"/>
          </a:p>
        </p:txBody>
      </p:sp>
      <p:pic>
        <p:nvPicPr>
          <p:cNvPr id="7" name="Picture 6">
            <a:extLst>
              <a:ext uri="{FF2B5EF4-FFF2-40B4-BE49-F238E27FC236}">
                <a16:creationId xmlns:a16="http://schemas.microsoft.com/office/drawing/2014/main" id="{83F06FAA-89E7-30A4-CC2E-5970D1C497A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833" t="1778" r="1194" b="1495"/>
          <a:stretch/>
        </p:blipFill>
        <p:spPr>
          <a:xfrm>
            <a:off x="2649589" y="4388431"/>
            <a:ext cx="3088823" cy="2318338"/>
          </a:xfrm>
          <a:prstGeom prst="rect">
            <a:avLst/>
          </a:prstGeom>
        </p:spPr>
      </p:pic>
      <p:sp>
        <p:nvSpPr>
          <p:cNvPr id="9" name="TextBox 8">
            <a:extLst>
              <a:ext uri="{FF2B5EF4-FFF2-40B4-BE49-F238E27FC236}">
                <a16:creationId xmlns:a16="http://schemas.microsoft.com/office/drawing/2014/main" id="{1C1C9AF4-A6FD-A277-BB60-3C5A260474D5}"/>
              </a:ext>
            </a:extLst>
          </p:cNvPr>
          <p:cNvSpPr txBox="1"/>
          <p:nvPr/>
        </p:nvSpPr>
        <p:spPr>
          <a:xfrm>
            <a:off x="9137001" y="142433"/>
            <a:ext cx="6274836" cy="338554"/>
          </a:xfrm>
          <a:prstGeom prst="rect">
            <a:avLst/>
          </a:prstGeom>
          <a:noFill/>
        </p:spPr>
        <p:txBody>
          <a:bodyPr wrap="square">
            <a:spAutoFit/>
          </a:bodyPr>
          <a:lstStyle/>
          <a:p>
            <a:r>
              <a:rPr lang="en-US" sz="1600">
                <a:hlinkClick r:id="rId5"/>
              </a:rPr>
              <a:t>github.com/project-robius/robrix</a:t>
            </a:r>
            <a:r>
              <a:rPr lang="en-US" sz="1600"/>
              <a:t> </a:t>
            </a:r>
          </a:p>
        </p:txBody>
      </p:sp>
      <p:sp>
        <p:nvSpPr>
          <p:cNvPr id="8" name="Date Placeholder 7">
            <a:extLst>
              <a:ext uri="{FF2B5EF4-FFF2-40B4-BE49-F238E27FC236}">
                <a16:creationId xmlns:a16="http://schemas.microsoft.com/office/drawing/2014/main" id="{229B42B7-2880-D5FF-0302-DB7CBB5D361D}"/>
              </a:ext>
            </a:extLst>
          </p:cNvPr>
          <p:cNvSpPr>
            <a:spLocks noGrp="1"/>
          </p:cNvSpPr>
          <p:nvPr>
            <p:ph type="dt" sz="half" idx="10"/>
          </p:nvPr>
        </p:nvSpPr>
        <p:spPr>
          <a:xfrm>
            <a:off x="659422" y="6373935"/>
            <a:ext cx="2514014" cy="365125"/>
          </a:xfrm>
        </p:spPr>
        <p:txBody>
          <a:bodyPr/>
          <a:lstStyle/>
          <a:p>
            <a:r>
              <a:rPr lang="en-US"/>
              <a:t>Robius: App Dev in Rust</a:t>
            </a:r>
            <a:endParaRPr lang="en-US" dirty="0"/>
          </a:p>
        </p:txBody>
      </p:sp>
      <p:pic>
        <p:nvPicPr>
          <p:cNvPr id="10" name="Picture 9" descr="A logo of a company&#10;&#10;Description automatically generated with medium confidence">
            <a:extLst>
              <a:ext uri="{FF2B5EF4-FFF2-40B4-BE49-F238E27FC236}">
                <a16:creationId xmlns:a16="http://schemas.microsoft.com/office/drawing/2014/main" id="{9CD3383F-7E5D-46AD-60E4-DA9328C275F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13390" y="6431054"/>
            <a:ext cx="261619" cy="261619"/>
          </a:xfrm>
          <a:prstGeom prst="rect">
            <a:avLst/>
          </a:prstGeom>
        </p:spPr>
      </p:pic>
    </p:spTree>
    <p:extLst>
      <p:ext uri="{BB962C8B-B14F-4D97-AF65-F5344CB8AC3E}">
        <p14:creationId xmlns:p14="http://schemas.microsoft.com/office/powerpoint/2010/main" val="1720989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43B5E82-D916-CD5D-E535-73D777238B14}"/>
              </a:ext>
            </a:extLst>
          </p:cNvPr>
          <p:cNvPicPr>
            <a:picLocks noChangeAspect="1"/>
          </p:cNvPicPr>
          <p:nvPr/>
        </p:nvPicPr>
        <p:blipFill rotWithShape="1">
          <a:blip r:embed="rId3">
            <a:clrChange>
              <a:clrFrom>
                <a:srgbClr val="FFFFFF"/>
              </a:clrFrom>
              <a:clrTo>
                <a:srgbClr val="FFFFFF">
                  <a:alpha val="0"/>
                </a:srgbClr>
              </a:clrTo>
            </a:clrChange>
          </a:blip>
          <a:srcRect b="13968"/>
          <a:stretch/>
        </p:blipFill>
        <p:spPr>
          <a:xfrm>
            <a:off x="268283" y="1353371"/>
            <a:ext cx="7772400" cy="4448433"/>
          </a:xfrm>
          <a:prstGeom prst="rect">
            <a:avLst/>
          </a:prstGeom>
        </p:spPr>
      </p:pic>
      <p:sp>
        <p:nvSpPr>
          <p:cNvPr id="2" name="Title 1">
            <a:extLst>
              <a:ext uri="{FF2B5EF4-FFF2-40B4-BE49-F238E27FC236}">
                <a16:creationId xmlns:a16="http://schemas.microsoft.com/office/drawing/2014/main" id="{F893C608-DB67-9423-233D-2DB1BCF1D4B0}"/>
              </a:ext>
            </a:extLst>
          </p:cNvPr>
          <p:cNvSpPr>
            <a:spLocks noGrp="1"/>
          </p:cNvSpPr>
          <p:nvPr>
            <p:ph type="title"/>
          </p:nvPr>
        </p:nvSpPr>
        <p:spPr/>
        <p:txBody>
          <a:bodyPr>
            <a:normAutofit/>
          </a:bodyPr>
          <a:lstStyle/>
          <a:p>
            <a:r>
              <a:rPr lang="en-US" dirty="0"/>
              <a:t>Some basics to save for Stage 2    </a:t>
            </a:r>
            <a:r>
              <a:rPr lang="en-US" sz="4000" dirty="0">
                <a:solidFill>
                  <a:schemeClr val="bg1">
                    <a:lumMod val="50000"/>
                  </a:schemeClr>
                </a:solidFill>
              </a:rPr>
              <a:t>(later 2024)</a:t>
            </a:r>
          </a:p>
        </p:txBody>
      </p:sp>
      <p:sp>
        <p:nvSpPr>
          <p:cNvPr id="5" name="Slide Number Placeholder 4">
            <a:extLst>
              <a:ext uri="{FF2B5EF4-FFF2-40B4-BE49-F238E27FC236}">
                <a16:creationId xmlns:a16="http://schemas.microsoft.com/office/drawing/2014/main" id="{CB8D34EF-2B5C-DC48-2519-9EBB2D31521F}"/>
              </a:ext>
            </a:extLst>
          </p:cNvPr>
          <p:cNvSpPr>
            <a:spLocks noGrp="1"/>
          </p:cNvSpPr>
          <p:nvPr>
            <p:ph type="sldNum" sz="quarter" idx="12"/>
          </p:nvPr>
        </p:nvSpPr>
        <p:spPr/>
        <p:txBody>
          <a:bodyPr/>
          <a:lstStyle/>
          <a:p>
            <a:fld id="{7D62C56D-5E74-2945-931D-C07ECBF0F859}" type="slidenum">
              <a:rPr lang="en-US" smtClean="0"/>
              <a:pPr/>
              <a:t>15</a:t>
            </a:fld>
            <a:endParaRPr lang="en-US"/>
          </a:p>
        </p:txBody>
      </p:sp>
      <p:grpSp>
        <p:nvGrpSpPr>
          <p:cNvPr id="13" name="Group 12">
            <a:extLst>
              <a:ext uri="{FF2B5EF4-FFF2-40B4-BE49-F238E27FC236}">
                <a16:creationId xmlns:a16="http://schemas.microsoft.com/office/drawing/2014/main" id="{EF288981-CE13-BA7D-2FE7-C3D59D3C2537}"/>
              </a:ext>
            </a:extLst>
          </p:cNvPr>
          <p:cNvGrpSpPr/>
          <p:nvPr/>
        </p:nvGrpSpPr>
        <p:grpSpPr>
          <a:xfrm>
            <a:off x="6403111" y="3114271"/>
            <a:ext cx="5128489" cy="1502228"/>
            <a:chOff x="6525447" y="3079102"/>
            <a:chExt cx="5128489" cy="1502228"/>
          </a:xfrm>
        </p:grpSpPr>
        <p:sp>
          <p:nvSpPr>
            <p:cNvPr id="12" name="Left Arrow 11">
              <a:extLst>
                <a:ext uri="{FF2B5EF4-FFF2-40B4-BE49-F238E27FC236}">
                  <a16:creationId xmlns:a16="http://schemas.microsoft.com/office/drawing/2014/main" id="{81D04744-C95E-CB6A-29EC-840E5B77895A}"/>
                </a:ext>
              </a:extLst>
            </p:cNvPr>
            <p:cNvSpPr/>
            <p:nvPr/>
          </p:nvSpPr>
          <p:spPr>
            <a:xfrm>
              <a:off x="6525447" y="3636785"/>
              <a:ext cx="1418492" cy="386861"/>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6C274503-59C2-4772-0C17-3E5765014998}"/>
                </a:ext>
              </a:extLst>
            </p:cNvPr>
            <p:cNvSpPr/>
            <p:nvPr/>
          </p:nvSpPr>
          <p:spPr>
            <a:xfrm>
              <a:off x="7697756" y="3079102"/>
              <a:ext cx="3956180" cy="150222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Features that don’t drive</a:t>
              </a:r>
              <a:br>
                <a:rPr lang="en-US" sz="2400"/>
              </a:br>
              <a:r>
                <a:rPr lang="en-US" sz="2400"/>
                <a:t>Project </a:t>
              </a:r>
              <a:r>
                <a:rPr lang="en-US" sz="2400" err="1"/>
                <a:t>Robius</a:t>
              </a:r>
              <a:r>
                <a:rPr lang="en-US" sz="2400"/>
                <a:t> development</a:t>
              </a:r>
            </a:p>
          </p:txBody>
        </p:sp>
      </p:grpSp>
      <p:sp>
        <p:nvSpPr>
          <p:cNvPr id="3" name="Date Placeholder 2">
            <a:extLst>
              <a:ext uri="{FF2B5EF4-FFF2-40B4-BE49-F238E27FC236}">
                <a16:creationId xmlns:a16="http://schemas.microsoft.com/office/drawing/2014/main" id="{FE04A2D6-6175-E6A5-B117-FEA1E7671396}"/>
              </a:ext>
            </a:extLst>
          </p:cNvPr>
          <p:cNvSpPr>
            <a:spLocks noGrp="1"/>
          </p:cNvSpPr>
          <p:nvPr>
            <p:ph type="dt" sz="half" idx="10"/>
          </p:nvPr>
        </p:nvSpPr>
        <p:spPr/>
        <p:txBody>
          <a:bodyPr/>
          <a:lstStyle/>
          <a:p>
            <a:r>
              <a:rPr lang="en-US"/>
              <a:t>Robius: App Dev in Rust</a:t>
            </a:r>
            <a:endParaRPr lang="en-US" dirty="0"/>
          </a:p>
        </p:txBody>
      </p:sp>
      <p:pic>
        <p:nvPicPr>
          <p:cNvPr id="6" name="Picture 5" descr="A logo of a company&#10;&#10;Description automatically generated with medium confidence">
            <a:extLst>
              <a:ext uri="{FF2B5EF4-FFF2-40B4-BE49-F238E27FC236}">
                <a16:creationId xmlns:a16="http://schemas.microsoft.com/office/drawing/2014/main" id="{C7AD1C27-5BCB-CF92-3BB2-B9E243D4D0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383935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 Brace 6">
            <a:extLst>
              <a:ext uri="{FF2B5EF4-FFF2-40B4-BE49-F238E27FC236}">
                <a16:creationId xmlns:a16="http://schemas.microsoft.com/office/drawing/2014/main" id="{4C101F49-43E7-1923-9E98-B6E2892435A0}"/>
              </a:ext>
            </a:extLst>
          </p:cNvPr>
          <p:cNvSpPr/>
          <p:nvPr/>
        </p:nvSpPr>
        <p:spPr>
          <a:xfrm>
            <a:off x="-1017039" y="1677745"/>
            <a:ext cx="10908245" cy="2582564"/>
          </a:xfrm>
          <a:prstGeom prst="bracePair">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6BEB6-33F4-116E-145A-85D4A4AF87BD}"/>
              </a:ext>
            </a:extLst>
          </p:cNvPr>
          <p:cNvSpPr>
            <a:spLocks noGrp="1"/>
          </p:cNvSpPr>
          <p:nvPr>
            <p:ph idx="1"/>
          </p:nvPr>
        </p:nvSpPr>
        <p:spPr>
          <a:xfrm>
            <a:off x="518160" y="1477329"/>
            <a:ext cx="11013440" cy="5108109"/>
          </a:xfrm>
        </p:spPr>
        <p:txBody>
          <a:bodyPr>
            <a:normAutofit fontScale="92500" lnSpcReduction="10000"/>
          </a:bodyPr>
          <a:lstStyle/>
          <a:p>
            <a:r>
              <a:rPr lang="en-US" dirty="0"/>
              <a:t>Exposing &amp; abstracting platform APIs / OS services</a:t>
            </a:r>
          </a:p>
          <a:p>
            <a:r>
              <a:rPr lang="en-US" dirty="0"/>
              <a:t>Handling complex multi-step builds</a:t>
            </a:r>
          </a:p>
          <a:p>
            <a:pPr lvl="1"/>
            <a:r>
              <a:rPr lang="en-US" dirty="0"/>
              <a:t>Rust compilation:  invoking &amp; configuring Cargo</a:t>
            </a:r>
          </a:p>
          <a:p>
            <a:pPr lvl="1"/>
            <a:r>
              <a:rPr lang="en-US" dirty="0"/>
              <a:t>Standardizing compilation of non-Rust system glue layers</a:t>
            </a:r>
          </a:p>
          <a:p>
            <a:pPr lvl="1"/>
            <a:r>
              <a:rPr lang="en-US" dirty="0"/>
              <a:t>Supporting platform-specific toolchains and linking conventions</a:t>
            </a:r>
          </a:p>
          <a:p>
            <a:pPr lvl="1"/>
            <a:r>
              <a:rPr lang="en-US" dirty="0"/>
              <a:t>Defining and executing pre- and post-compilation steps</a:t>
            </a:r>
          </a:p>
          <a:p>
            <a:r>
              <a:rPr lang="en-US" dirty="0"/>
              <a:t>Signing, bundling, packaging, distributing apps</a:t>
            </a:r>
          </a:p>
          <a:p>
            <a:pPr lvl="1"/>
            <a:r>
              <a:rPr lang="en-US" dirty="0"/>
              <a:t>Required for displaying notifications  </a:t>
            </a:r>
            <a:r>
              <a:rPr lang="en-US" sz="2000" dirty="0">
                <a:solidFill>
                  <a:schemeClr val="bg1">
                    <a:lumMod val="50000"/>
                  </a:schemeClr>
                </a:solidFill>
              </a:rPr>
              <a:t>(and so much more)</a:t>
            </a:r>
            <a:br>
              <a:rPr lang="en-US" sz="2000" dirty="0">
                <a:solidFill>
                  <a:schemeClr val="bg1">
                    <a:lumMod val="50000"/>
                  </a:schemeClr>
                </a:solidFill>
              </a:rPr>
            </a:br>
            <a:endParaRPr lang="en-US" sz="2000" dirty="0">
              <a:solidFill>
                <a:schemeClr val="bg1">
                  <a:lumMod val="50000"/>
                </a:schemeClr>
              </a:solidFill>
            </a:endParaRPr>
          </a:p>
          <a:p>
            <a:r>
              <a:rPr lang="en-US" dirty="0"/>
              <a:t>Managing concurrency: multi-threading, async/sync, hetero CPUs…</a:t>
            </a:r>
          </a:p>
          <a:p>
            <a:pPr lvl="1"/>
            <a:r>
              <a:rPr lang="en-US" dirty="0"/>
              <a:t>UI &amp; other select workloads must run on “main” thread</a:t>
            </a:r>
          </a:p>
          <a:p>
            <a:pPr lvl="1"/>
            <a:r>
              <a:rPr lang="en-US" dirty="0"/>
              <a:t>Certain APIs </a:t>
            </a:r>
            <a:r>
              <a:rPr lang="en-US" i="1" dirty="0"/>
              <a:t>require</a:t>
            </a:r>
            <a:r>
              <a:rPr lang="en-US" dirty="0"/>
              <a:t> async, others </a:t>
            </a:r>
            <a:r>
              <a:rPr lang="en-US" i="1" dirty="0"/>
              <a:t>forbid </a:t>
            </a:r>
            <a:r>
              <a:rPr lang="en-US" dirty="0"/>
              <a:t>async</a:t>
            </a:r>
          </a:p>
          <a:p>
            <a:r>
              <a:rPr lang="en-US" dirty="0"/>
              <a:t>Contending with multiple </a:t>
            </a:r>
            <a:r>
              <a:rPr lang="en-US" i="1" dirty="0"/>
              <a:t>vastly </a:t>
            </a:r>
            <a:r>
              <a:rPr lang="en-US" dirty="0"/>
              <a:t>different UI toolkits</a:t>
            </a:r>
          </a:p>
          <a:p>
            <a:pPr lvl="1"/>
            <a:r>
              <a:rPr lang="en-US" dirty="0"/>
              <a:t>Platform support crates must be easy to integrate with UI system internals</a:t>
            </a:r>
          </a:p>
        </p:txBody>
      </p:sp>
      <p:sp>
        <p:nvSpPr>
          <p:cNvPr id="2" name="Title 1">
            <a:extLst>
              <a:ext uri="{FF2B5EF4-FFF2-40B4-BE49-F238E27FC236}">
                <a16:creationId xmlns:a16="http://schemas.microsoft.com/office/drawing/2014/main" id="{18E3AC58-A15B-382F-0CD5-883504CDB508}"/>
              </a:ext>
            </a:extLst>
          </p:cNvPr>
          <p:cNvSpPr>
            <a:spLocks noGrp="1"/>
          </p:cNvSpPr>
          <p:nvPr>
            <p:ph type="title"/>
          </p:nvPr>
        </p:nvSpPr>
        <p:spPr/>
        <p:txBody>
          <a:bodyPr/>
          <a:lstStyle/>
          <a:p>
            <a:r>
              <a:rPr lang="en-US"/>
              <a:t>Significant implementation challenges</a:t>
            </a:r>
          </a:p>
        </p:txBody>
      </p:sp>
      <p:sp>
        <p:nvSpPr>
          <p:cNvPr id="5" name="Slide Number Placeholder 4">
            <a:extLst>
              <a:ext uri="{FF2B5EF4-FFF2-40B4-BE49-F238E27FC236}">
                <a16:creationId xmlns:a16="http://schemas.microsoft.com/office/drawing/2014/main" id="{67952C78-2C7D-4EB9-2335-CDE5F1EC4295}"/>
              </a:ext>
            </a:extLst>
          </p:cNvPr>
          <p:cNvSpPr>
            <a:spLocks noGrp="1"/>
          </p:cNvSpPr>
          <p:nvPr>
            <p:ph type="sldNum" sz="quarter" idx="12"/>
          </p:nvPr>
        </p:nvSpPr>
        <p:spPr/>
        <p:txBody>
          <a:bodyPr/>
          <a:lstStyle/>
          <a:p>
            <a:fld id="{7D62C56D-5E74-2945-931D-C07ECBF0F859}" type="slidenum">
              <a:rPr lang="en-US" smtClean="0"/>
              <a:pPr/>
              <a:t>16</a:t>
            </a:fld>
            <a:endParaRPr lang="en-US"/>
          </a:p>
        </p:txBody>
      </p:sp>
      <p:sp>
        <p:nvSpPr>
          <p:cNvPr id="6" name="TextBox 5">
            <a:extLst>
              <a:ext uri="{FF2B5EF4-FFF2-40B4-BE49-F238E27FC236}">
                <a16:creationId xmlns:a16="http://schemas.microsoft.com/office/drawing/2014/main" id="{B2C1EC1B-9088-FC0E-37ED-1EC62C98F524}"/>
              </a:ext>
            </a:extLst>
          </p:cNvPr>
          <p:cNvSpPr txBox="1"/>
          <p:nvPr/>
        </p:nvSpPr>
        <p:spPr>
          <a:xfrm>
            <a:off x="10073659" y="2359047"/>
            <a:ext cx="1445583" cy="1200329"/>
          </a:xfrm>
          <a:prstGeom prst="rect">
            <a:avLst/>
          </a:prstGeom>
          <a:noFill/>
        </p:spPr>
        <p:txBody>
          <a:bodyPr wrap="square">
            <a:spAutoFit/>
          </a:bodyPr>
          <a:lstStyle/>
          <a:p>
            <a:r>
              <a:rPr lang="en-US" sz="2400">
                <a:solidFill>
                  <a:schemeClr val="accent1">
                    <a:lumMod val="75000"/>
                  </a:schemeClr>
                </a:solidFill>
              </a:rPr>
              <a:t>all across</a:t>
            </a:r>
          </a:p>
          <a:p>
            <a:r>
              <a:rPr lang="en-US" sz="2400">
                <a:solidFill>
                  <a:schemeClr val="accent1">
                    <a:lumMod val="75000"/>
                  </a:schemeClr>
                </a:solidFill>
              </a:rPr>
              <a:t>disparate</a:t>
            </a:r>
          </a:p>
          <a:p>
            <a:r>
              <a:rPr lang="en-US" sz="2400">
                <a:solidFill>
                  <a:schemeClr val="accent1">
                    <a:lumMod val="75000"/>
                  </a:schemeClr>
                </a:solidFill>
              </a:rPr>
              <a:t>platforms</a:t>
            </a:r>
          </a:p>
        </p:txBody>
      </p:sp>
      <p:sp>
        <p:nvSpPr>
          <p:cNvPr id="4" name="Date Placeholder 3">
            <a:extLst>
              <a:ext uri="{FF2B5EF4-FFF2-40B4-BE49-F238E27FC236}">
                <a16:creationId xmlns:a16="http://schemas.microsoft.com/office/drawing/2014/main" id="{46168310-50A5-2267-6ED9-99ABE63010CF}"/>
              </a:ext>
            </a:extLst>
          </p:cNvPr>
          <p:cNvSpPr>
            <a:spLocks noGrp="1"/>
          </p:cNvSpPr>
          <p:nvPr>
            <p:ph type="dt" sz="half" idx="10"/>
          </p:nvPr>
        </p:nvSpPr>
        <p:spPr>
          <a:xfrm>
            <a:off x="553913" y="6523404"/>
            <a:ext cx="2514014" cy="365125"/>
          </a:xfrm>
        </p:spPr>
        <p:txBody>
          <a:bodyPr/>
          <a:lstStyle/>
          <a:p>
            <a:r>
              <a:rPr lang="en-US" dirty="0"/>
              <a:t>Robius: App Dev in Rust</a:t>
            </a:r>
          </a:p>
        </p:txBody>
      </p:sp>
      <p:pic>
        <p:nvPicPr>
          <p:cNvPr id="8" name="Picture 7" descr="A logo of a company&#10;&#10;Description automatically generated with medium confidence">
            <a:extLst>
              <a:ext uri="{FF2B5EF4-FFF2-40B4-BE49-F238E27FC236}">
                <a16:creationId xmlns:a16="http://schemas.microsoft.com/office/drawing/2014/main" id="{AD0E82C2-D32A-FCA3-D79B-92DAACC26C8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7881" y="6580523"/>
            <a:ext cx="261619" cy="261619"/>
          </a:xfrm>
          <a:prstGeom prst="rect">
            <a:avLst/>
          </a:prstGeom>
        </p:spPr>
      </p:pic>
    </p:spTree>
    <p:extLst>
      <p:ext uri="{BB962C8B-B14F-4D97-AF65-F5344CB8AC3E}">
        <p14:creationId xmlns:p14="http://schemas.microsoft.com/office/powerpoint/2010/main" val="104925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right)">
                                      <p:cBhvr>
                                        <p:cTn id="33" dur="2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fontScale="90000"/>
          </a:bodyPr>
          <a:lstStyle/>
          <a:p>
            <a:r>
              <a:rPr lang="en-US"/>
              <a:t>Targeted platform abstractions / OS service APIs</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77327"/>
            <a:ext cx="11155680" cy="4945935"/>
          </a:xfrm>
        </p:spPr>
        <p:txBody>
          <a:bodyPr numCol="2">
            <a:normAutofit fontScale="92500" lnSpcReduction="20000"/>
          </a:bodyPr>
          <a:lstStyle/>
          <a:p>
            <a:r>
              <a:rPr lang="en-US"/>
              <a:t>System notifications</a:t>
            </a:r>
          </a:p>
          <a:p>
            <a:r>
              <a:rPr lang="en-US"/>
              <a:t>Biometrics &amp; authentication</a:t>
            </a:r>
          </a:p>
          <a:p>
            <a:r>
              <a:rPr lang="en-US"/>
              <a:t>File/image picker dialogs</a:t>
            </a:r>
          </a:p>
          <a:p>
            <a:r>
              <a:rPr lang="en-US"/>
              <a:t>Context menus (OS-native)</a:t>
            </a:r>
          </a:p>
          <a:p>
            <a:r>
              <a:rPr lang="en-US"/>
              <a:t>Menu bar (desktop only)</a:t>
            </a:r>
          </a:p>
          <a:p>
            <a:r>
              <a:rPr lang="en-US"/>
              <a:t>Rich clipboard</a:t>
            </a:r>
          </a:p>
          <a:p>
            <a:r>
              <a:rPr lang="en-US"/>
              <a:t>Drag &amp; Drop</a:t>
            </a:r>
          </a:p>
          <a:p>
            <a:r>
              <a:rPr lang="en-US"/>
              <a:t>Default URI/Intent handling</a:t>
            </a:r>
          </a:p>
          <a:p>
            <a:r>
              <a:rPr lang="en-US"/>
              <a:t>Content sharing to foreign app</a:t>
            </a:r>
          </a:p>
          <a:p>
            <a:r>
              <a:rPr lang="en-US"/>
              <a:t>Native font access</a:t>
            </a:r>
          </a:p>
          <a:p>
            <a:r>
              <a:rPr lang="en-US"/>
              <a:t>Input Method Editors (IME)</a:t>
            </a:r>
          </a:p>
          <a:p>
            <a:r>
              <a:rPr lang="en-US"/>
              <a:t>Native gesture recognition</a:t>
            </a:r>
          </a:p>
          <a:p>
            <a:r>
              <a:rPr lang="en-US"/>
              <a:t>Connectivity management</a:t>
            </a:r>
          </a:p>
          <a:p>
            <a:pPr lvl="1"/>
            <a:r>
              <a:rPr lang="en-US" err="1"/>
              <a:t>WiFi</a:t>
            </a:r>
            <a:r>
              <a:rPr lang="en-US"/>
              <a:t>, Bluetooth, NFC, nearby devices</a:t>
            </a:r>
          </a:p>
          <a:p>
            <a:r>
              <a:rPr lang="en-US"/>
              <a:t>GPS/Location access</a:t>
            </a:r>
          </a:p>
          <a:p>
            <a:r>
              <a:rPr lang="en-US"/>
              <a:t>Multimedia capture</a:t>
            </a:r>
          </a:p>
          <a:p>
            <a:pPr lvl="1"/>
            <a:r>
              <a:rPr lang="en-US"/>
              <a:t>Device discovery &amp; configuration</a:t>
            </a:r>
          </a:p>
          <a:p>
            <a:pPr lvl="1"/>
            <a:r>
              <a:rPr lang="en-US"/>
              <a:t>Camera – snapshots, video, settings</a:t>
            </a:r>
          </a:p>
          <a:p>
            <a:pPr lvl="1"/>
            <a:r>
              <a:rPr lang="en-US"/>
              <a:t>Audio – input, MIDI, playback</a:t>
            </a:r>
          </a:p>
          <a:p>
            <a:r>
              <a:rPr lang="en-US"/>
              <a:t>Sensors</a:t>
            </a:r>
          </a:p>
          <a:p>
            <a:r>
              <a:rPr lang="en-US"/>
              <a:t>Native alarms, timers</a:t>
            </a:r>
          </a:p>
          <a:p>
            <a:r>
              <a:rPr lang="en-US"/>
              <a:t>Keychain (secret storage)</a:t>
            </a:r>
          </a:p>
          <a:p>
            <a:r>
              <a:rPr lang="en-US"/>
              <a:t>Power management/status</a:t>
            </a:r>
          </a:p>
          <a:p>
            <a:r>
              <a:rPr lang="en-US"/>
              <a:t>App lifecycle state transitions</a:t>
            </a:r>
          </a:p>
        </p:txBody>
      </p:sp>
      <p:sp>
        <p:nvSpPr>
          <p:cNvPr id="6" name="Slide Number Placeholder 5">
            <a:extLst>
              <a:ext uri="{FF2B5EF4-FFF2-40B4-BE49-F238E27FC236}">
                <a16:creationId xmlns:a16="http://schemas.microsoft.com/office/drawing/2014/main" id="{B33DE266-4380-FF9B-AC8C-E16BCF41B7AB}"/>
              </a:ext>
            </a:extLst>
          </p:cNvPr>
          <p:cNvSpPr>
            <a:spLocks noGrp="1"/>
          </p:cNvSpPr>
          <p:nvPr>
            <p:ph type="sldNum" sz="quarter" idx="12"/>
          </p:nvPr>
        </p:nvSpPr>
        <p:spPr/>
        <p:txBody>
          <a:bodyPr/>
          <a:lstStyle/>
          <a:p>
            <a:fld id="{7D62C56D-5E74-2945-931D-C07ECBF0F859}" type="slidenum">
              <a:rPr lang="en-US" smtClean="0"/>
              <a:t>17</a:t>
            </a:fld>
            <a:endParaRPr lang="en-US"/>
          </a:p>
        </p:txBody>
      </p:sp>
      <p:sp>
        <p:nvSpPr>
          <p:cNvPr id="5" name="Content Placeholder 2">
            <a:extLst>
              <a:ext uri="{FF2B5EF4-FFF2-40B4-BE49-F238E27FC236}">
                <a16:creationId xmlns:a16="http://schemas.microsoft.com/office/drawing/2014/main" id="{B5D28B4E-3ED3-C091-2F45-6F9A3AF7D5B8}"/>
              </a:ext>
            </a:extLst>
          </p:cNvPr>
          <p:cNvSpPr txBox="1">
            <a:spLocks/>
          </p:cNvSpPr>
          <p:nvPr/>
        </p:nvSpPr>
        <p:spPr>
          <a:xfrm>
            <a:off x="5952561" y="1477328"/>
            <a:ext cx="607807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TextBox 7">
            <a:extLst>
              <a:ext uri="{FF2B5EF4-FFF2-40B4-BE49-F238E27FC236}">
                <a16:creationId xmlns:a16="http://schemas.microsoft.com/office/drawing/2014/main" id="{FA0C0E3F-4216-C220-9F20-216AB82F50EB}"/>
              </a:ext>
            </a:extLst>
          </p:cNvPr>
          <p:cNvSpPr txBox="1"/>
          <p:nvPr/>
        </p:nvSpPr>
        <p:spPr>
          <a:xfrm>
            <a:off x="6224016" y="5940332"/>
            <a:ext cx="2413851" cy="338554"/>
          </a:xfrm>
          <a:prstGeom prst="rect">
            <a:avLst/>
          </a:prstGeom>
          <a:noFill/>
        </p:spPr>
        <p:txBody>
          <a:bodyPr wrap="square" rtlCol="0">
            <a:spAutoFit/>
          </a:bodyPr>
          <a:lstStyle/>
          <a:p>
            <a:r>
              <a:rPr lang="en-US" sz="1600">
                <a:solidFill>
                  <a:schemeClr val="bg1">
                    <a:lumMod val="50000"/>
                  </a:schemeClr>
                </a:solidFill>
              </a:rPr>
              <a:t>and so much more …</a:t>
            </a:r>
          </a:p>
        </p:txBody>
      </p:sp>
      <p:sp>
        <p:nvSpPr>
          <p:cNvPr id="7" name="Date Placeholder 6">
            <a:extLst>
              <a:ext uri="{FF2B5EF4-FFF2-40B4-BE49-F238E27FC236}">
                <a16:creationId xmlns:a16="http://schemas.microsoft.com/office/drawing/2014/main" id="{BB9EB3B7-E921-C20B-6A11-B32F524D9661}"/>
              </a:ext>
            </a:extLst>
          </p:cNvPr>
          <p:cNvSpPr>
            <a:spLocks noGrp="1"/>
          </p:cNvSpPr>
          <p:nvPr>
            <p:ph type="dt" sz="half" idx="10"/>
          </p:nvPr>
        </p:nvSpPr>
        <p:spPr>
          <a:xfrm>
            <a:off x="808890" y="6470650"/>
            <a:ext cx="2514014" cy="365125"/>
          </a:xfrm>
        </p:spPr>
        <p:txBody>
          <a:bodyPr/>
          <a:lstStyle/>
          <a:p>
            <a:r>
              <a:rPr lang="en-US"/>
              <a:t>Robius: App Dev in Rust</a:t>
            </a:r>
            <a:endParaRPr lang="en-US" dirty="0"/>
          </a:p>
        </p:txBody>
      </p:sp>
      <p:pic>
        <p:nvPicPr>
          <p:cNvPr id="9" name="Picture 8" descr="A logo of a company&#10;&#10;Description automatically generated with medium confidence">
            <a:extLst>
              <a:ext uri="{FF2B5EF4-FFF2-40B4-BE49-F238E27FC236}">
                <a16:creationId xmlns:a16="http://schemas.microsoft.com/office/drawing/2014/main" id="{215ED81C-DA7E-DB60-18D6-E029A224AA5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527769"/>
            <a:ext cx="261619" cy="261619"/>
          </a:xfrm>
          <a:prstGeom prst="rect">
            <a:avLst/>
          </a:prstGeom>
        </p:spPr>
      </p:pic>
    </p:spTree>
    <p:extLst>
      <p:ext uri="{BB962C8B-B14F-4D97-AF65-F5344CB8AC3E}">
        <p14:creationId xmlns:p14="http://schemas.microsoft.com/office/powerpoint/2010/main" val="1469227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1945E564-48E9-0352-0B80-5D902236064A}"/>
              </a:ext>
            </a:extLst>
          </p:cNvPr>
          <p:cNvSpPr/>
          <p:nvPr/>
        </p:nvSpPr>
        <p:spPr>
          <a:xfrm>
            <a:off x="518158" y="4307827"/>
            <a:ext cx="4398224" cy="350670"/>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2D9A1F2-1C41-4F62-1742-F81FE3EB4FC4}"/>
              </a:ext>
            </a:extLst>
          </p:cNvPr>
          <p:cNvSpPr/>
          <p:nvPr/>
        </p:nvSpPr>
        <p:spPr>
          <a:xfrm>
            <a:off x="5989220" y="5470668"/>
            <a:ext cx="469857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77A1804-545B-880B-7846-E20E9F063FD1}"/>
              </a:ext>
            </a:extLst>
          </p:cNvPr>
          <p:cNvSpPr/>
          <p:nvPr/>
        </p:nvSpPr>
        <p:spPr>
          <a:xfrm>
            <a:off x="6448701" y="3188256"/>
            <a:ext cx="4904110" cy="650602"/>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423EB28-6FD6-EE80-833D-32C3C6BAC653}"/>
              </a:ext>
            </a:extLst>
          </p:cNvPr>
          <p:cNvSpPr/>
          <p:nvPr/>
        </p:nvSpPr>
        <p:spPr>
          <a:xfrm>
            <a:off x="6001095" y="2135106"/>
            <a:ext cx="3499166"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6E95257-487A-5D45-C52B-0435C1F50BAF}"/>
              </a:ext>
            </a:extLst>
          </p:cNvPr>
          <p:cNvSpPr/>
          <p:nvPr/>
        </p:nvSpPr>
        <p:spPr>
          <a:xfrm>
            <a:off x="518159" y="4671390"/>
            <a:ext cx="4778235"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B648AFB-4B3E-758A-62D4-0CF8C29AFAC3}"/>
              </a:ext>
            </a:extLst>
          </p:cNvPr>
          <p:cNvSpPr/>
          <p:nvPr/>
        </p:nvSpPr>
        <p:spPr>
          <a:xfrm>
            <a:off x="518160" y="3881098"/>
            <a:ext cx="2422748"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FC40A10-0BAF-7EAF-84E1-7B3EA9A2C893}"/>
              </a:ext>
            </a:extLst>
          </p:cNvPr>
          <p:cNvSpPr/>
          <p:nvPr/>
        </p:nvSpPr>
        <p:spPr>
          <a:xfrm>
            <a:off x="518160" y="3464245"/>
            <a:ext cx="2743200"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0C86243-A144-2B9A-F3E7-7C95D95807AD}"/>
              </a:ext>
            </a:extLst>
          </p:cNvPr>
          <p:cNvSpPr/>
          <p:nvPr/>
        </p:nvSpPr>
        <p:spPr>
          <a:xfrm>
            <a:off x="518160" y="3047392"/>
            <a:ext cx="4004413"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DD684E5-50E4-3C68-A4F1-41D62B4BEF28}"/>
              </a:ext>
            </a:extLst>
          </p:cNvPr>
          <p:cNvSpPr/>
          <p:nvPr/>
        </p:nvSpPr>
        <p:spPr>
          <a:xfrm>
            <a:off x="518160" y="1400718"/>
            <a:ext cx="354721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45385C9-8E0E-0C7A-CBFC-CB0B4989325E}"/>
              </a:ext>
            </a:extLst>
          </p:cNvPr>
          <p:cNvSpPr/>
          <p:nvPr/>
        </p:nvSpPr>
        <p:spPr>
          <a:xfrm>
            <a:off x="518160" y="1825562"/>
            <a:ext cx="4398224"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a:bodyPr>
          <a:lstStyle/>
          <a:p>
            <a:r>
              <a:rPr lang="en-US" dirty="0"/>
              <a:t>Status — just getting started, lots to do!</a:t>
            </a:r>
          </a:p>
        </p:txBody>
      </p:sp>
      <p:sp>
        <p:nvSpPr>
          <p:cNvPr id="6" name="Slide Number Placeholder 5">
            <a:extLst>
              <a:ext uri="{FF2B5EF4-FFF2-40B4-BE49-F238E27FC236}">
                <a16:creationId xmlns:a16="http://schemas.microsoft.com/office/drawing/2014/main" id="{B33DE266-4380-FF9B-AC8C-E16BCF41B7AB}"/>
              </a:ext>
            </a:extLst>
          </p:cNvPr>
          <p:cNvSpPr>
            <a:spLocks noGrp="1"/>
          </p:cNvSpPr>
          <p:nvPr>
            <p:ph type="sldNum" sz="quarter" idx="12"/>
          </p:nvPr>
        </p:nvSpPr>
        <p:spPr/>
        <p:txBody>
          <a:bodyPr/>
          <a:lstStyle/>
          <a:p>
            <a:fld id="{7D62C56D-5E74-2945-931D-C07ECBF0F859}" type="slidenum">
              <a:rPr lang="en-US" smtClean="0"/>
              <a:t>18</a:t>
            </a:fld>
            <a:endParaRPr lang="en-US"/>
          </a:p>
        </p:txBody>
      </p:sp>
      <p:sp>
        <p:nvSpPr>
          <p:cNvPr id="5" name="Content Placeholder 2">
            <a:extLst>
              <a:ext uri="{FF2B5EF4-FFF2-40B4-BE49-F238E27FC236}">
                <a16:creationId xmlns:a16="http://schemas.microsoft.com/office/drawing/2014/main" id="{B5D28B4E-3ED3-C091-2F45-6F9A3AF7D5B8}"/>
              </a:ext>
            </a:extLst>
          </p:cNvPr>
          <p:cNvSpPr txBox="1">
            <a:spLocks/>
          </p:cNvSpPr>
          <p:nvPr/>
        </p:nvSpPr>
        <p:spPr>
          <a:xfrm>
            <a:off x="5952561" y="1477328"/>
            <a:ext cx="607807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TextBox 7">
            <a:extLst>
              <a:ext uri="{FF2B5EF4-FFF2-40B4-BE49-F238E27FC236}">
                <a16:creationId xmlns:a16="http://schemas.microsoft.com/office/drawing/2014/main" id="{E9BF27AA-1D2A-CADD-EE66-D79E83EB1775}"/>
              </a:ext>
            </a:extLst>
          </p:cNvPr>
          <p:cNvSpPr txBox="1"/>
          <p:nvPr/>
        </p:nvSpPr>
        <p:spPr>
          <a:xfrm>
            <a:off x="6224016" y="5940332"/>
            <a:ext cx="2413851" cy="338554"/>
          </a:xfrm>
          <a:prstGeom prst="rect">
            <a:avLst/>
          </a:prstGeom>
          <a:noFill/>
        </p:spPr>
        <p:txBody>
          <a:bodyPr wrap="square" rtlCol="0">
            <a:spAutoFit/>
          </a:bodyPr>
          <a:lstStyle/>
          <a:p>
            <a:r>
              <a:rPr lang="en-US" sz="1600">
                <a:solidFill>
                  <a:schemeClr val="bg1">
                    <a:lumMod val="50000"/>
                  </a:schemeClr>
                </a:solidFill>
              </a:rPr>
              <a:t>and so much more …</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77327"/>
            <a:ext cx="11155680" cy="5084111"/>
          </a:xfrm>
        </p:spPr>
        <p:txBody>
          <a:bodyPr numCol="2">
            <a:normAutofit fontScale="92500" lnSpcReduction="20000"/>
          </a:bodyPr>
          <a:lstStyle/>
          <a:p>
            <a:r>
              <a:rPr lang="en-US" dirty="0"/>
              <a:t>System notifications</a:t>
            </a:r>
          </a:p>
          <a:p>
            <a:r>
              <a:rPr lang="en-US" dirty="0"/>
              <a:t>Biometrics &amp; authentication</a:t>
            </a:r>
          </a:p>
          <a:p>
            <a:r>
              <a:rPr lang="en-US" dirty="0"/>
              <a:t>File/image picker dialogs</a:t>
            </a:r>
          </a:p>
          <a:p>
            <a:r>
              <a:rPr lang="en-US" dirty="0"/>
              <a:t>Context menus (OS-native)</a:t>
            </a:r>
          </a:p>
          <a:p>
            <a:r>
              <a:rPr lang="en-US" dirty="0"/>
              <a:t>Menu bar (desktop only)</a:t>
            </a:r>
          </a:p>
          <a:p>
            <a:r>
              <a:rPr lang="en-US" dirty="0"/>
              <a:t>Rich clipboard</a:t>
            </a:r>
          </a:p>
          <a:p>
            <a:r>
              <a:rPr lang="en-US" dirty="0"/>
              <a:t>Drag &amp; Drop</a:t>
            </a:r>
          </a:p>
          <a:p>
            <a:r>
              <a:rPr lang="en-US" dirty="0"/>
              <a:t>Default URI/Intent handling</a:t>
            </a:r>
          </a:p>
          <a:p>
            <a:r>
              <a:rPr lang="en-US" dirty="0"/>
              <a:t>Content sharing to foreign app</a:t>
            </a:r>
          </a:p>
          <a:p>
            <a:r>
              <a:rPr lang="en-US" dirty="0"/>
              <a:t>Native font access</a:t>
            </a:r>
          </a:p>
          <a:p>
            <a:r>
              <a:rPr lang="en-US" dirty="0"/>
              <a:t>Input Method Editors (IME)</a:t>
            </a:r>
          </a:p>
          <a:p>
            <a:r>
              <a:rPr lang="en-US" dirty="0"/>
              <a:t>Native gesture recognition</a:t>
            </a:r>
          </a:p>
          <a:p>
            <a:r>
              <a:rPr lang="en-US" dirty="0"/>
              <a:t>Connectivity management</a:t>
            </a:r>
          </a:p>
          <a:p>
            <a:pPr lvl="1"/>
            <a:r>
              <a:rPr lang="en-US" dirty="0" err="1"/>
              <a:t>WiFi</a:t>
            </a:r>
            <a:r>
              <a:rPr lang="en-US" dirty="0"/>
              <a:t>, Bluetooth, NFC, nearby devices</a:t>
            </a:r>
          </a:p>
          <a:p>
            <a:r>
              <a:rPr lang="en-US" dirty="0"/>
              <a:t>GPS/Location access</a:t>
            </a:r>
          </a:p>
          <a:p>
            <a:r>
              <a:rPr lang="en-US" dirty="0"/>
              <a:t>Multimedia capture</a:t>
            </a:r>
          </a:p>
          <a:p>
            <a:pPr lvl="1"/>
            <a:r>
              <a:rPr lang="en-US" dirty="0"/>
              <a:t>Device discovery &amp; configuration</a:t>
            </a:r>
          </a:p>
          <a:p>
            <a:pPr lvl="1"/>
            <a:r>
              <a:rPr lang="en-US" dirty="0"/>
              <a:t>Camera – snapshots, video, settings</a:t>
            </a:r>
          </a:p>
          <a:p>
            <a:pPr lvl="1"/>
            <a:r>
              <a:rPr lang="en-US" dirty="0"/>
              <a:t>Audio – input, MIDI, playback</a:t>
            </a:r>
          </a:p>
          <a:p>
            <a:r>
              <a:rPr lang="en-US" dirty="0"/>
              <a:t>Sensors</a:t>
            </a:r>
          </a:p>
          <a:p>
            <a:r>
              <a:rPr lang="en-US" dirty="0"/>
              <a:t>Native alarms, timers</a:t>
            </a:r>
          </a:p>
          <a:p>
            <a:r>
              <a:rPr lang="en-US" dirty="0"/>
              <a:t>Keychain (secret storage)</a:t>
            </a:r>
          </a:p>
          <a:p>
            <a:r>
              <a:rPr lang="en-US" dirty="0"/>
              <a:t>Power management/status</a:t>
            </a:r>
          </a:p>
          <a:p>
            <a:r>
              <a:rPr lang="en-US" dirty="0"/>
              <a:t>App lifecycle state transitions</a:t>
            </a:r>
          </a:p>
        </p:txBody>
      </p:sp>
      <p:sp>
        <p:nvSpPr>
          <p:cNvPr id="17" name="Date Placeholder 16">
            <a:extLst>
              <a:ext uri="{FF2B5EF4-FFF2-40B4-BE49-F238E27FC236}">
                <a16:creationId xmlns:a16="http://schemas.microsoft.com/office/drawing/2014/main" id="{345EB5D2-92ED-9ED2-C558-27A934588926}"/>
              </a:ext>
            </a:extLst>
          </p:cNvPr>
          <p:cNvSpPr>
            <a:spLocks noGrp="1"/>
          </p:cNvSpPr>
          <p:nvPr>
            <p:ph type="dt" sz="half" idx="10"/>
          </p:nvPr>
        </p:nvSpPr>
        <p:spPr>
          <a:xfrm>
            <a:off x="808890" y="6470650"/>
            <a:ext cx="2514014" cy="365125"/>
          </a:xfrm>
        </p:spPr>
        <p:txBody>
          <a:bodyPr/>
          <a:lstStyle/>
          <a:p>
            <a:r>
              <a:rPr lang="en-US"/>
              <a:t>Robius: App Dev in Rust</a:t>
            </a:r>
            <a:endParaRPr lang="en-US" dirty="0"/>
          </a:p>
        </p:txBody>
      </p:sp>
      <p:pic>
        <p:nvPicPr>
          <p:cNvPr id="18" name="Picture 17" descr="A logo of a company&#10;&#10;Description automatically generated with medium confidence">
            <a:extLst>
              <a:ext uri="{FF2B5EF4-FFF2-40B4-BE49-F238E27FC236}">
                <a16:creationId xmlns:a16="http://schemas.microsoft.com/office/drawing/2014/main" id="{5C6DF9DE-A968-9532-5AA4-A5B08C9FD60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527769"/>
            <a:ext cx="261619" cy="261619"/>
          </a:xfrm>
          <a:prstGeom prst="rect">
            <a:avLst/>
          </a:prstGeom>
        </p:spPr>
      </p:pic>
    </p:spTree>
    <p:extLst>
      <p:ext uri="{BB962C8B-B14F-4D97-AF65-F5344CB8AC3E}">
        <p14:creationId xmlns:p14="http://schemas.microsoft.com/office/powerpoint/2010/main" val="180419874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100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10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1000"/>
                                        <p:tgtEl>
                                          <p:spTgt spid="1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10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P spid="15" grpId="0" animBg="1"/>
      <p:bldP spid="14" grpId="0" animBg="1"/>
      <p:bldP spid="13" grpId="0" animBg="1"/>
      <p:bldP spid="12" grpId="0" animBg="1"/>
      <p:bldP spid="11" grpId="0" animBg="1"/>
      <p:bldP spid="10" grpId="0" animBg="1"/>
      <p:bldP spid="9"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86A5-664E-3B33-DC20-CBB548A3F146}"/>
              </a:ext>
            </a:extLst>
          </p:cNvPr>
          <p:cNvSpPr>
            <a:spLocks noGrp="1"/>
          </p:cNvSpPr>
          <p:nvPr>
            <p:ph type="title"/>
          </p:nvPr>
        </p:nvSpPr>
        <p:spPr/>
        <p:txBody>
          <a:bodyPr/>
          <a:lstStyle/>
          <a:p>
            <a:r>
              <a:rPr lang="en-US"/>
              <a:t>Platforms of interest</a:t>
            </a:r>
          </a:p>
        </p:txBody>
      </p:sp>
      <p:sp>
        <p:nvSpPr>
          <p:cNvPr id="3" name="Content Placeholder 2">
            <a:extLst>
              <a:ext uri="{FF2B5EF4-FFF2-40B4-BE49-F238E27FC236}">
                <a16:creationId xmlns:a16="http://schemas.microsoft.com/office/drawing/2014/main" id="{ABAD8D4B-4999-53F7-A006-D8B67C7D0B14}"/>
              </a:ext>
            </a:extLst>
          </p:cNvPr>
          <p:cNvSpPr>
            <a:spLocks noGrp="1"/>
          </p:cNvSpPr>
          <p:nvPr>
            <p:ph idx="1"/>
          </p:nvPr>
        </p:nvSpPr>
        <p:spPr>
          <a:xfrm>
            <a:off x="518160" y="1301483"/>
            <a:ext cx="11013440" cy="5311059"/>
          </a:xfrm>
        </p:spPr>
        <p:txBody>
          <a:bodyPr>
            <a:normAutofit/>
          </a:bodyPr>
          <a:lstStyle/>
          <a:p>
            <a:r>
              <a:rPr lang="en-US" dirty="0">
                <a:solidFill>
                  <a:srgbClr val="2BA116"/>
                </a:solidFill>
              </a:rPr>
              <a:t>Desktop</a:t>
            </a:r>
          </a:p>
          <a:p>
            <a:pPr lvl="1"/>
            <a:r>
              <a:rPr lang="en-US" dirty="0">
                <a:solidFill>
                  <a:srgbClr val="2BA116"/>
                </a:solidFill>
              </a:rPr>
              <a:t>macOS</a:t>
            </a:r>
          </a:p>
          <a:p>
            <a:pPr lvl="1"/>
            <a:r>
              <a:rPr lang="en-US" dirty="0">
                <a:solidFill>
                  <a:srgbClr val="2BA116"/>
                </a:solidFill>
              </a:rPr>
              <a:t>Linux (primarily Debian-based)</a:t>
            </a:r>
          </a:p>
          <a:p>
            <a:pPr lvl="1"/>
            <a:r>
              <a:rPr lang="en-US" dirty="0">
                <a:solidFill>
                  <a:srgbClr val="2BA116"/>
                </a:solidFill>
              </a:rPr>
              <a:t>Windows</a:t>
            </a:r>
          </a:p>
          <a:p>
            <a:r>
              <a:rPr lang="en-US" dirty="0">
                <a:solidFill>
                  <a:srgbClr val="2BA116"/>
                </a:solidFill>
              </a:rPr>
              <a:t>Mobile</a:t>
            </a:r>
          </a:p>
          <a:p>
            <a:pPr lvl="1"/>
            <a:r>
              <a:rPr lang="en-US" dirty="0">
                <a:solidFill>
                  <a:srgbClr val="2BA116"/>
                </a:solidFill>
              </a:rPr>
              <a:t>Android</a:t>
            </a:r>
          </a:p>
          <a:p>
            <a:pPr lvl="1"/>
            <a:r>
              <a:rPr lang="en-US" dirty="0">
                <a:solidFill>
                  <a:srgbClr val="2BA116"/>
                </a:solidFill>
              </a:rPr>
              <a:t>iOS</a:t>
            </a:r>
          </a:p>
          <a:p>
            <a:pPr lvl="1"/>
            <a:r>
              <a:rPr lang="en-US" dirty="0">
                <a:solidFill>
                  <a:schemeClr val="bg1">
                    <a:lumMod val="65000"/>
                  </a:schemeClr>
                </a:solidFill>
              </a:rPr>
              <a:t>[Future] </a:t>
            </a:r>
            <a:r>
              <a:rPr lang="en-US" dirty="0" err="1">
                <a:solidFill>
                  <a:schemeClr val="bg1">
                    <a:lumMod val="65000"/>
                  </a:schemeClr>
                </a:solidFill>
              </a:rPr>
              <a:t>OpenHarmony</a:t>
            </a:r>
            <a:r>
              <a:rPr lang="en-US" dirty="0">
                <a:solidFill>
                  <a:schemeClr val="bg1">
                    <a:lumMod val="65000"/>
                  </a:schemeClr>
                </a:solidFill>
              </a:rPr>
              <a:t> OS </a:t>
            </a:r>
          </a:p>
          <a:p>
            <a:r>
              <a:rPr lang="en-US" dirty="0">
                <a:solidFill>
                  <a:srgbClr val="ED7E31"/>
                </a:solidFill>
              </a:rPr>
              <a:t>Web, </a:t>
            </a:r>
            <a:r>
              <a:rPr lang="en-US" dirty="0" err="1">
                <a:solidFill>
                  <a:srgbClr val="ED7E31"/>
                </a:solidFill>
              </a:rPr>
              <a:t>wasm</a:t>
            </a:r>
            <a:endParaRPr lang="en-US" dirty="0">
              <a:solidFill>
                <a:srgbClr val="ED7E31"/>
              </a:solidFill>
            </a:endParaRPr>
          </a:p>
          <a:p>
            <a:pPr>
              <a:spcBef>
                <a:spcPts val="2200"/>
              </a:spcBef>
            </a:pPr>
            <a:r>
              <a:rPr lang="en-US" sz="2200" dirty="0">
                <a:solidFill>
                  <a:srgbClr val="C00000"/>
                </a:solidFill>
              </a:rPr>
              <a:t>Others?</a:t>
            </a:r>
          </a:p>
          <a:p>
            <a:pPr lvl="1"/>
            <a:r>
              <a:rPr lang="en-US" sz="1800" dirty="0">
                <a:solidFill>
                  <a:srgbClr val="C00000"/>
                </a:solidFill>
              </a:rPr>
              <a:t>Select microcontrollers/peripherals</a:t>
            </a:r>
          </a:p>
          <a:p>
            <a:pPr lvl="1"/>
            <a:r>
              <a:rPr lang="en-US" sz="1800" dirty="0" err="1">
                <a:solidFill>
                  <a:srgbClr val="C00000"/>
                </a:solidFill>
              </a:rPr>
              <a:t>tvOS</a:t>
            </a:r>
            <a:r>
              <a:rPr lang="en-US" sz="1800" dirty="0">
                <a:solidFill>
                  <a:srgbClr val="C00000"/>
                </a:solidFill>
              </a:rPr>
              <a:t>, </a:t>
            </a:r>
            <a:r>
              <a:rPr lang="en-US" sz="1800" dirty="0" err="1">
                <a:solidFill>
                  <a:srgbClr val="C00000"/>
                </a:solidFill>
              </a:rPr>
              <a:t>watchOS</a:t>
            </a:r>
            <a:endParaRPr lang="en-US" sz="1800" dirty="0">
              <a:solidFill>
                <a:srgbClr val="C00000"/>
              </a:solidFill>
            </a:endParaRPr>
          </a:p>
        </p:txBody>
      </p:sp>
      <p:sp>
        <p:nvSpPr>
          <p:cNvPr id="5" name="Slide Number Placeholder 4">
            <a:extLst>
              <a:ext uri="{FF2B5EF4-FFF2-40B4-BE49-F238E27FC236}">
                <a16:creationId xmlns:a16="http://schemas.microsoft.com/office/drawing/2014/main" id="{C192E414-4A31-6289-2B16-CC2B68E3E327}"/>
              </a:ext>
            </a:extLst>
          </p:cNvPr>
          <p:cNvSpPr>
            <a:spLocks noGrp="1"/>
          </p:cNvSpPr>
          <p:nvPr>
            <p:ph type="sldNum" sz="quarter" idx="12"/>
          </p:nvPr>
        </p:nvSpPr>
        <p:spPr/>
        <p:txBody>
          <a:bodyPr/>
          <a:lstStyle/>
          <a:p>
            <a:fld id="{7D62C56D-5E74-2945-931D-C07ECBF0F859}" type="slidenum">
              <a:rPr lang="en-US" smtClean="0"/>
              <a:pPr/>
              <a:t>19</a:t>
            </a:fld>
            <a:endParaRPr lang="en-US"/>
          </a:p>
        </p:txBody>
      </p:sp>
      <p:pic>
        <p:nvPicPr>
          <p:cNvPr id="6" name="Picture 5">
            <a:extLst>
              <a:ext uri="{FF2B5EF4-FFF2-40B4-BE49-F238E27FC236}">
                <a16:creationId xmlns:a16="http://schemas.microsoft.com/office/drawing/2014/main" id="{E9FED19D-BCBF-E1B3-5C2C-F949BCD47C3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534549" y="2602378"/>
            <a:ext cx="1139686" cy="1139686"/>
          </a:xfrm>
          <a:prstGeom prst="rect">
            <a:avLst/>
          </a:prstGeom>
        </p:spPr>
      </p:pic>
      <p:pic>
        <p:nvPicPr>
          <p:cNvPr id="8" name="Picture 7">
            <a:extLst>
              <a:ext uri="{FF2B5EF4-FFF2-40B4-BE49-F238E27FC236}">
                <a16:creationId xmlns:a16="http://schemas.microsoft.com/office/drawing/2014/main" id="{E002571D-EE50-DBB9-7C89-F57AF7FB59C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22213" y="759253"/>
            <a:ext cx="1149778" cy="1412348"/>
          </a:xfrm>
          <a:prstGeom prst="rect">
            <a:avLst/>
          </a:prstGeom>
        </p:spPr>
      </p:pic>
      <p:pic>
        <p:nvPicPr>
          <p:cNvPr id="10" name="Picture 9">
            <a:extLst>
              <a:ext uri="{FF2B5EF4-FFF2-40B4-BE49-F238E27FC236}">
                <a16:creationId xmlns:a16="http://schemas.microsoft.com/office/drawing/2014/main" id="{0F1E2CA6-A2BC-E4C1-24BF-ECDD33FEB662}"/>
              </a:ext>
            </a:extLst>
          </p:cNvPr>
          <p:cNvPicPr>
            <a:picLocks noChangeAspect="1"/>
          </p:cNvPicPr>
          <p:nvPr/>
        </p:nvPicPr>
        <p:blipFill>
          <a:blip r:embed="rId5"/>
          <a:stretch>
            <a:fillRect/>
          </a:stretch>
        </p:blipFill>
        <p:spPr>
          <a:xfrm>
            <a:off x="8311686" y="3600467"/>
            <a:ext cx="1526672" cy="1526672"/>
          </a:xfrm>
          <a:prstGeom prst="rect">
            <a:avLst/>
          </a:prstGeom>
        </p:spPr>
      </p:pic>
      <p:pic>
        <p:nvPicPr>
          <p:cNvPr id="11" name="Picture 10">
            <a:extLst>
              <a:ext uri="{FF2B5EF4-FFF2-40B4-BE49-F238E27FC236}">
                <a16:creationId xmlns:a16="http://schemas.microsoft.com/office/drawing/2014/main" id="{67F09208-FF68-9793-D3E8-A59D34D70A0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165561" y="4314241"/>
            <a:ext cx="1523987" cy="1805925"/>
          </a:xfrm>
          <a:prstGeom prst="rect">
            <a:avLst/>
          </a:prstGeom>
        </p:spPr>
      </p:pic>
      <p:pic>
        <p:nvPicPr>
          <p:cNvPr id="12" name="Picture 11">
            <a:extLst>
              <a:ext uri="{FF2B5EF4-FFF2-40B4-BE49-F238E27FC236}">
                <a16:creationId xmlns:a16="http://schemas.microsoft.com/office/drawing/2014/main" id="{0C307D37-D385-856F-9710-DCA901F23E1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357016" y="3639694"/>
            <a:ext cx="1356818" cy="1356818"/>
          </a:xfrm>
          <a:prstGeom prst="rect">
            <a:avLst/>
          </a:prstGeom>
        </p:spPr>
      </p:pic>
      <p:pic>
        <p:nvPicPr>
          <p:cNvPr id="13" name="Picture 12">
            <a:extLst>
              <a:ext uri="{FF2B5EF4-FFF2-40B4-BE49-F238E27FC236}">
                <a16:creationId xmlns:a16="http://schemas.microsoft.com/office/drawing/2014/main" id="{B018C020-282B-9E91-FF37-DB33A7A18EF6}"/>
              </a:ext>
            </a:extLst>
          </p:cNvPr>
          <p:cNvPicPr>
            <a:picLocks noChangeAspect="1"/>
          </p:cNvPicPr>
          <p:nvPr/>
        </p:nvPicPr>
        <p:blipFill>
          <a:blip r:embed="rId8"/>
          <a:stretch>
            <a:fillRect/>
          </a:stretch>
        </p:blipFill>
        <p:spPr>
          <a:xfrm>
            <a:off x="6490369" y="2546610"/>
            <a:ext cx="3554786" cy="740582"/>
          </a:xfrm>
          <a:prstGeom prst="rect">
            <a:avLst/>
          </a:prstGeom>
        </p:spPr>
      </p:pic>
      <p:pic>
        <p:nvPicPr>
          <p:cNvPr id="14" name="Picture 13">
            <a:extLst>
              <a:ext uri="{FF2B5EF4-FFF2-40B4-BE49-F238E27FC236}">
                <a16:creationId xmlns:a16="http://schemas.microsoft.com/office/drawing/2014/main" id="{9BE096AA-30F7-56D8-ED4A-6B22120CB7B0}"/>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51729" y="681550"/>
            <a:ext cx="2476525" cy="1364566"/>
          </a:xfrm>
          <a:prstGeom prst="rect">
            <a:avLst/>
          </a:prstGeom>
        </p:spPr>
      </p:pic>
      <p:pic>
        <p:nvPicPr>
          <p:cNvPr id="17" name="Picture 16">
            <a:extLst>
              <a:ext uri="{FF2B5EF4-FFF2-40B4-BE49-F238E27FC236}">
                <a16:creationId xmlns:a16="http://schemas.microsoft.com/office/drawing/2014/main" id="{DD77D46B-4485-CDD7-9087-DADFE0C96F31}"/>
              </a:ext>
            </a:extLst>
          </p:cNvPr>
          <p:cNvPicPr>
            <a:picLocks noChangeAspect="1"/>
          </p:cNvPicPr>
          <p:nvPr/>
        </p:nvPicPr>
        <p:blipFill>
          <a:blip r:embed="rId10" cstate="hqprint">
            <a:extLst>
              <a:ext uri="{BEBA8EAE-BF5A-486C-A8C5-ECC9F3942E4B}">
                <a14:imgProps xmlns:a14="http://schemas.microsoft.com/office/drawing/2010/main">
                  <a14:imgLayer r:embed="rId11">
                    <a14:imgEffect>
                      <a14:backgroundRemoval t="6250" b="90712" l="9961" r="89941">
                        <a14:foregroundMark x1="32813" y1="7899" x2="60693" y2="6250"/>
                        <a14:foregroundMark x1="60693" y1="6250" x2="64990" y2="7031"/>
                        <a14:foregroundMark x1="38232" y1="90712" x2="62939" y2="89497"/>
                        <a14:foregroundMark x1="62939" y1="89497" x2="63135" y2="89497"/>
                        <a14:backgroundMark x1="38037" y1="93490" x2="34326" y2="94271"/>
                      </a14:backgroundRemoval>
                    </a14:imgEffect>
                  </a14:imgLayer>
                </a14:imgProps>
              </a:ext>
              <a:ext uri="{28A0092B-C50C-407E-A947-70E740481C1C}">
                <a14:useLocalDpi xmlns:a14="http://schemas.microsoft.com/office/drawing/2010/main"/>
              </a:ext>
            </a:extLst>
          </a:blip>
          <a:stretch>
            <a:fillRect/>
          </a:stretch>
        </p:blipFill>
        <p:spPr>
          <a:xfrm>
            <a:off x="6176516" y="5264485"/>
            <a:ext cx="2251386" cy="1266405"/>
          </a:xfrm>
          <a:prstGeom prst="rect">
            <a:avLst/>
          </a:prstGeom>
        </p:spPr>
      </p:pic>
      <p:pic>
        <p:nvPicPr>
          <p:cNvPr id="20" name="Picture 19">
            <a:extLst>
              <a:ext uri="{FF2B5EF4-FFF2-40B4-BE49-F238E27FC236}">
                <a16:creationId xmlns:a16="http://schemas.microsoft.com/office/drawing/2014/main" id="{5A1AB4D5-CC0E-FDC2-24E8-85B5D1E6CCCC}"/>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891941" y="517338"/>
            <a:ext cx="1019397" cy="1019397"/>
          </a:xfrm>
          <a:prstGeom prst="rect">
            <a:avLst/>
          </a:prstGeom>
        </p:spPr>
      </p:pic>
      <p:pic>
        <p:nvPicPr>
          <p:cNvPr id="2050" name="Picture 2" descr="LilyGO T-PicoC3 ESP32-C3 RP2040 Double Microcontroller - with 1.14 Inch TFT Display">
            <a:extLst>
              <a:ext uri="{FF2B5EF4-FFF2-40B4-BE49-F238E27FC236}">
                <a16:creationId xmlns:a16="http://schemas.microsoft.com/office/drawing/2014/main" id="{2D2B59A2-FEB2-8A6A-BD30-705C83A5DCBB}"/>
              </a:ext>
            </a:extLst>
          </p:cNvPr>
          <p:cNvPicPr>
            <a:picLocks noChangeAspect="1" noChangeArrowheads="1"/>
          </p:cNvPicPr>
          <p:nvPr/>
        </p:nvPicPr>
        <p:blipFill>
          <a:blip r:embed="rId13" cstate="hqprint">
            <a:extLst>
              <a:ext uri="{BEBA8EAE-BF5A-486C-A8C5-ECC9F3942E4B}">
                <a14:imgProps xmlns:a14="http://schemas.microsoft.com/office/drawing/2010/main">
                  <a14:imgLayer r:embed="rId14">
                    <a14:imgEffect>
                      <a14:backgroundRemoval t="10000" b="90000" l="8667" r="90000">
                        <a14:foregroundMark x1="8667" y1="39833" x2="10500" y2="39500"/>
                      </a14:backgroundRemoval>
                    </a14:imgEffect>
                  </a14:imgLayer>
                </a14:imgProps>
              </a:ext>
              <a:ext uri="{28A0092B-C50C-407E-A947-70E740481C1C}">
                <a14:useLocalDpi xmlns:a14="http://schemas.microsoft.com/office/drawing/2010/main"/>
              </a:ext>
            </a:extLst>
          </a:blip>
          <a:srcRect/>
          <a:stretch>
            <a:fillRect/>
          </a:stretch>
        </p:blipFill>
        <p:spPr bwMode="auto">
          <a:xfrm>
            <a:off x="8293742" y="5346851"/>
            <a:ext cx="1641750" cy="164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D9BEEE3-03F4-B640-761D-3AB890BBDBDB}"/>
              </a:ext>
            </a:extLst>
          </p:cNvPr>
          <p:cNvSpPr>
            <a:spLocks noGrp="1"/>
          </p:cNvSpPr>
          <p:nvPr>
            <p:ph type="dt" sz="half" idx="10"/>
          </p:nvPr>
        </p:nvSpPr>
        <p:spPr>
          <a:xfrm>
            <a:off x="808890" y="6479442"/>
            <a:ext cx="2514014" cy="365125"/>
          </a:xfrm>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C9BD6709-0528-3FC9-045E-349043F8BFBD}"/>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62858" y="6536561"/>
            <a:ext cx="261619" cy="261619"/>
          </a:xfrm>
          <a:prstGeom prst="rect">
            <a:avLst/>
          </a:prstGeom>
        </p:spPr>
      </p:pic>
    </p:spTree>
    <p:extLst>
      <p:ext uri="{BB962C8B-B14F-4D97-AF65-F5344CB8AC3E}">
        <p14:creationId xmlns:p14="http://schemas.microsoft.com/office/powerpoint/2010/main" val="4271626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shot of a phone&#10;&#10;Description automatically generated">
            <a:extLst>
              <a:ext uri="{FF2B5EF4-FFF2-40B4-BE49-F238E27FC236}">
                <a16:creationId xmlns:a16="http://schemas.microsoft.com/office/drawing/2014/main" id="{ADFDDAA4-7F44-7CA8-7D65-11D8C26065A5}"/>
              </a:ext>
            </a:extLst>
          </p:cNvPr>
          <p:cNvPicPr>
            <a:picLocks noChangeAspect="1"/>
          </p:cNvPicPr>
          <p:nvPr/>
        </p:nvPicPr>
        <p:blipFill>
          <a:blip r:embed="rId3"/>
          <a:stretch>
            <a:fillRect/>
          </a:stretch>
        </p:blipFill>
        <p:spPr>
          <a:xfrm>
            <a:off x="9020594" y="48918"/>
            <a:ext cx="3326435" cy="6858000"/>
          </a:xfrm>
          <a:prstGeom prst="rect">
            <a:avLst/>
          </a:prstGeom>
        </p:spPr>
      </p:pic>
      <p:sp>
        <p:nvSpPr>
          <p:cNvPr id="2" name="文本框 8">
            <a:extLst>
              <a:ext uri="{FF2B5EF4-FFF2-40B4-BE49-F238E27FC236}">
                <a16:creationId xmlns:a16="http://schemas.microsoft.com/office/drawing/2014/main" id="{AD261313-8178-C8E0-7A93-8311EEFF9E5E}"/>
              </a:ext>
            </a:extLst>
          </p:cNvPr>
          <p:cNvSpPr txBox="1"/>
          <p:nvPr/>
        </p:nvSpPr>
        <p:spPr>
          <a:xfrm>
            <a:off x="3956939" y="2602262"/>
            <a:ext cx="773557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small" spc="250" normalizeH="0" noProof="0" dirty="0">
                <a:ln>
                  <a:noFill/>
                </a:ln>
                <a:solidFill>
                  <a:srgbClr val="002060"/>
                </a:solidFill>
                <a:effectLst/>
                <a:uLnTx/>
                <a:uFillTx/>
                <a:latin typeface="Bebas Neue Bold" panose="00000500000000000000" charset="0"/>
                <a:ea typeface="Alibaba PuHuiTi Medium" panose="00020600040101010101" charset="-122"/>
                <a:cs typeface="Bebas Neue Bold" panose="00000500000000000000" charset="0"/>
              </a:rPr>
              <a:t>Robrix</a:t>
            </a:r>
          </a:p>
        </p:txBody>
      </p:sp>
      <p:pic>
        <p:nvPicPr>
          <p:cNvPr id="3" name="Picture 2" descr="A logo of a company&#10;&#10;Description automatically generated with medium confidence">
            <a:extLst>
              <a:ext uri="{FF2B5EF4-FFF2-40B4-BE49-F238E27FC236}">
                <a16:creationId xmlns:a16="http://schemas.microsoft.com/office/drawing/2014/main" id="{60812BF3-DFFF-D276-0A25-A7109F4DD26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153859" y="2808065"/>
            <a:ext cx="746432" cy="746432"/>
          </a:xfrm>
          <a:prstGeom prst="rect">
            <a:avLst/>
          </a:prstGeom>
        </p:spPr>
      </p:pic>
      <p:sp>
        <p:nvSpPr>
          <p:cNvPr id="7" name="文本框 9">
            <a:extLst>
              <a:ext uri="{FF2B5EF4-FFF2-40B4-BE49-F238E27FC236}">
                <a16:creationId xmlns:a16="http://schemas.microsoft.com/office/drawing/2014/main" id="{1618AA2F-5686-9345-A665-C51CFC709A54}"/>
              </a:ext>
            </a:extLst>
          </p:cNvPr>
          <p:cNvSpPr txBox="1"/>
          <p:nvPr/>
        </p:nvSpPr>
        <p:spPr>
          <a:xfrm>
            <a:off x="3973472" y="3611090"/>
            <a:ext cx="4002128" cy="904863"/>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altLang="zh-CN" sz="3200" b="1" dirty="0">
                <a:solidFill>
                  <a:srgbClr val="002060"/>
                </a:solidFill>
                <a:latin typeface="Tenorite" pitchFamily="2" charset="0"/>
                <a:ea typeface="Alibaba PuHuiTi Medium" panose="00020600040101010101" charset="-122"/>
                <a:cs typeface="Bebas Neue Bold" panose="00000500000000000000" charset="0"/>
              </a:rPr>
              <a:t>One code base, many platforms</a:t>
            </a:r>
            <a:endParaRPr kumimoji="0" lang="en-US" altLang="zh-CN" sz="3200" b="1" i="0" u="none" strike="noStrike" kern="1200" cap="none" normalizeH="0" noProof="0" dirty="0">
              <a:ln>
                <a:noFill/>
              </a:ln>
              <a:solidFill>
                <a:srgbClr val="002060"/>
              </a:solidFill>
              <a:effectLst/>
              <a:uLnTx/>
              <a:uFillTx/>
              <a:latin typeface="Bebas Neue Bold" panose="00000500000000000000" charset="0"/>
              <a:ea typeface="Alibaba PuHuiTi Medium" panose="00020600040101010101" charset="-122"/>
              <a:cs typeface="Bebas Neue Bold" panose="00000500000000000000" charset="0"/>
            </a:endParaRPr>
          </a:p>
        </p:txBody>
      </p:sp>
      <p:pic>
        <p:nvPicPr>
          <p:cNvPr id="13" name="Picture 12" descr="A screenshot of a chat&#10;&#10;Description automatically generated">
            <a:extLst>
              <a:ext uri="{FF2B5EF4-FFF2-40B4-BE49-F238E27FC236}">
                <a16:creationId xmlns:a16="http://schemas.microsoft.com/office/drawing/2014/main" id="{3918F8CD-0F09-15E5-2B98-C596201B802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623686" y="61108"/>
            <a:ext cx="1809727" cy="2644055"/>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3D14B0C6-1A6D-A7BD-81DE-5996F9404310}"/>
              </a:ext>
            </a:extLst>
          </p:cNvPr>
          <p:cNvPicPr>
            <a:picLocks noChangeAspect="1"/>
          </p:cNvPicPr>
          <p:nvPr/>
        </p:nvPicPr>
        <p:blipFill rotWithShape="1">
          <a:blip r:embed="rId6"/>
          <a:srcRect l="3500" t="7325" r="3515" b="341"/>
          <a:stretch/>
        </p:blipFill>
        <p:spPr>
          <a:xfrm>
            <a:off x="338725" y="84223"/>
            <a:ext cx="1340732" cy="2797635"/>
          </a:xfrm>
          <a:prstGeom prst="roundRect">
            <a:avLst/>
          </a:prstGeom>
        </p:spPr>
      </p:pic>
      <p:pic>
        <p:nvPicPr>
          <p:cNvPr id="19" name="Picture 18" descr="A screenshot of a phone&#10;&#10;Description automatically generated">
            <a:extLst>
              <a:ext uri="{FF2B5EF4-FFF2-40B4-BE49-F238E27FC236}">
                <a16:creationId xmlns:a16="http://schemas.microsoft.com/office/drawing/2014/main" id="{ECF4129F-D852-B5E4-00B0-2546A7B1893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93856" y="3035712"/>
            <a:ext cx="1731657" cy="3757311"/>
          </a:xfrm>
          <a:prstGeom prst="rect">
            <a:avLst/>
          </a:prstGeom>
        </p:spPr>
      </p:pic>
      <p:pic>
        <p:nvPicPr>
          <p:cNvPr id="20" name="Picture 19">
            <a:extLst>
              <a:ext uri="{FF2B5EF4-FFF2-40B4-BE49-F238E27FC236}">
                <a16:creationId xmlns:a16="http://schemas.microsoft.com/office/drawing/2014/main" id="{439A43E7-E1A2-EA16-FE6E-A03FF906522B}"/>
              </a:ext>
            </a:extLst>
          </p:cNvPr>
          <p:cNvPicPr>
            <a:picLocks noChangeAspect="1"/>
          </p:cNvPicPr>
          <p:nvPr/>
        </p:nvPicPr>
        <p:blipFill rotWithShape="1">
          <a:blip r:embed="rId8"/>
          <a:srcRect l="3596" t="7504" r="3596" b="569"/>
          <a:stretch/>
        </p:blipFill>
        <p:spPr>
          <a:xfrm>
            <a:off x="2186530" y="3477918"/>
            <a:ext cx="1544738" cy="3229480"/>
          </a:xfrm>
          <a:prstGeom prst="roundRect">
            <a:avLst/>
          </a:prstGeom>
        </p:spPr>
      </p:pic>
      <p:pic>
        <p:nvPicPr>
          <p:cNvPr id="23" name="Picture 22" descr="A screenshot of a chat&#10;&#10;Description automatically generated">
            <a:extLst>
              <a:ext uri="{FF2B5EF4-FFF2-40B4-BE49-F238E27FC236}">
                <a16:creationId xmlns:a16="http://schemas.microsoft.com/office/drawing/2014/main" id="{0B427150-EAC0-CE47-B442-AD32044F9CE9}"/>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896842" y="4497107"/>
            <a:ext cx="3199313" cy="2752534"/>
          </a:xfrm>
          <a:prstGeom prst="rect">
            <a:avLst/>
          </a:prstGeom>
        </p:spPr>
      </p:pic>
      <p:pic>
        <p:nvPicPr>
          <p:cNvPr id="26" name="Picture 25">
            <a:extLst>
              <a:ext uri="{FF2B5EF4-FFF2-40B4-BE49-F238E27FC236}">
                <a16:creationId xmlns:a16="http://schemas.microsoft.com/office/drawing/2014/main" id="{55EFBA77-70D7-A9FB-006F-B0BA68AEA21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305016" y="2978786"/>
            <a:ext cx="1742023" cy="3871161"/>
          </a:xfrm>
          <a:prstGeom prst="rect">
            <a:avLst/>
          </a:prstGeom>
        </p:spPr>
      </p:pic>
      <p:pic>
        <p:nvPicPr>
          <p:cNvPr id="27" name="Picture 26">
            <a:extLst>
              <a:ext uri="{FF2B5EF4-FFF2-40B4-BE49-F238E27FC236}">
                <a16:creationId xmlns:a16="http://schemas.microsoft.com/office/drawing/2014/main" id="{F95A3097-AB7D-0BB1-5D03-A125BC3EDCC6}"/>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t="3811"/>
          <a:stretch/>
        </p:blipFill>
        <p:spPr>
          <a:xfrm>
            <a:off x="2186508" y="71776"/>
            <a:ext cx="1465318" cy="3132184"/>
          </a:xfrm>
          <a:prstGeom prst="round2DiagRect">
            <a:avLst/>
          </a:prstGeom>
        </p:spPr>
      </p:pic>
      <p:pic>
        <p:nvPicPr>
          <p:cNvPr id="15" name="Picture 14" descr="A screenshot of a chat&#10;&#10;Description automatically generated">
            <a:extLst>
              <a:ext uri="{FF2B5EF4-FFF2-40B4-BE49-F238E27FC236}">
                <a16:creationId xmlns:a16="http://schemas.microsoft.com/office/drawing/2014/main" id="{58C77D1F-45D8-C966-B1A2-2EA4C3AE4421}"/>
              </a:ext>
            </a:extLst>
          </p:cNvPr>
          <p:cNvPicPr>
            <a:picLocks noChangeAspect="1"/>
          </p:cNvPicPr>
          <p:nvPr/>
        </p:nvPicPr>
        <p:blipFill>
          <a:blip r:embed="rId12"/>
          <a:stretch>
            <a:fillRect/>
          </a:stretch>
        </p:blipFill>
        <p:spPr>
          <a:xfrm>
            <a:off x="7110722" y="39015"/>
            <a:ext cx="1805239" cy="3030455"/>
          </a:xfrm>
          <a:prstGeom prst="rect">
            <a:avLst/>
          </a:prstGeom>
        </p:spPr>
      </p:pic>
    </p:spTree>
    <p:extLst>
      <p:ext uri="{BB962C8B-B14F-4D97-AF65-F5344CB8AC3E}">
        <p14:creationId xmlns:p14="http://schemas.microsoft.com/office/powerpoint/2010/main" val="3496715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20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20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000"/>
                                        <p:tgtEl>
                                          <p:spTgt spid="23"/>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20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20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a:ln>
                <a:noFill/>
              </a:ln>
              <a:solidFill>
                <a:srgbClr val="FFFFFF"/>
              </a:solidFill>
              <a:effectLst/>
              <a:uLnTx/>
              <a:uFillTx/>
              <a:latin typeface="Tenorite"/>
              <a:ea typeface="+mn-ea"/>
              <a:cs typeface="+mn-cs"/>
              <a:sym typeface="Avenir Next"/>
            </a:endParaRPr>
          </a:p>
        </p:txBody>
      </p:sp>
      <p:sp>
        <p:nvSpPr>
          <p:cNvPr id="3" name="Slide Number Placeholder 2">
            <a:extLst>
              <a:ext uri="{FF2B5EF4-FFF2-40B4-BE49-F238E27FC236}">
                <a16:creationId xmlns:a16="http://schemas.microsoft.com/office/drawing/2014/main" id="{EC5185C2-D4B4-492A-063F-D1FFBB65E399}"/>
              </a:ext>
            </a:extLst>
          </p:cNvPr>
          <p:cNvSpPr>
            <a:spLocks noGrp="1"/>
          </p:cNvSpPr>
          <p:nvPr>
            <p:ph type="sldNum" sz="quarter" idx="12"/>
          </p:nvPr>
        </p:nvSpPr>
        <p:spPr/>
        <p:txBody>
          <a:bodyPr/>
          <a:lstStyle/>
          <a:p>
            <a:fld id="{7D62C56D-5E74-2945-931D-C07ECBF0F859}" type="slidenum">
              <a:rPr lang="en-US" smtClean="0"/>
              <a:pPr/>
              <a:t>20</a:t>
            </a:fld>
            <a:endParaRPr lang="en-US"/>
          </a:p>
        </p:txBody>
      </p:sp>
      <p:sp>
        <p:nvSpPr>
          <p:cNvPr id="5" name="Title 1">
            <a:extLst>
              <a:ext uri="{FF2B5EF4-FFF2-40B4-BE49-F238E27FC236}">
                <a16:creationId xmlns:a16="http://schemas.microsoft.com/office/drawing/2014/main" id="{3F33F031-970A-88C9-5A1A-A6363B3839F0}"/>
              </a:ext>
            </a:extLst>
          </p:cNvPr>
          <p:cNvSpPr txBox="1">
            <a:spLocks/>
          </p:cNvSpPr>
          <p:nvPr/>
        </p:nvSpPr>
        <p:spPr>
          <a:xfrm>
            <a:off x="3975736" y="4434050"/>
            <a:ext cx="7840212"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000"/>
              <a:t>Demo time!</a:t>
            </a:r>
          </a:p>
        </p:txBody>
      </p:sp>
      <p:sp>
        <p:nvSpPr>
          <p:cNvPr id="7" name="Date Placeholder 6">
            <a:extLst>
              <a:ext uri="{FF2B5EF4-FFF2-40B4-BE49-F238E27FC236}">
                <a16:creationId xmlns:a16="http://schemas.microsoft.com/office/drawing/2014/main" id="{0F050294-A05C-63D0-AC73-50E279C46555}"/>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85607069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77104-F2CD-6ACD-8FFE-B2E395392588}"/>
              </a:ext>
            </a:extLst>
          </p:cNvPr>
          <p:cNvSpPr>
            <a:spLocks noGrp="1"/>
          </p:cNvSpPr>
          <p:nvPr>
            <p:ph type="title"/>
          </p:nvPr>
        </p:nvSpPr>
        <p:spPr>
          <a:xfrm>
            <a:off x="831850" y="996505"/>
            <a:ext cx="10515600" cy="4589285"/>
          </a:xfrm>
        </p:spPr>
        <p:txBody>
          <a:bodyPr>
            <a:normAutofit/>
          </a:bodyPr>
          <a:lstStyle/>
          <a:p>
            <a:pPr algn="ctr"/>
            <a:r>
              <a:rPr lang="en-US" dirty="0"/>
              <a:t>&lt;demo&gt;</a:t>
            </a:r>
            <a:br>
              <a:rPr lang="en-US" dirty="0"/>
            </a:br>
            <a:br>
              <a:rPr lang="en-US" dirty="0"/>
            </a:br>
            <a:r>
              <a:rPr lang="en-US" sz="3600" dirty="0"/>
              <a:t>for future/offline viewers:</a:t>
            </a:r>
            <a:br>
              <a:rPr lang="en-US" sz="3600" dirty="0"/>
            </a:br>
            <a:r>
              <a:rPr lang="en-US" sz="2400" dirty="0"/>
              <a:t>the demo included an overview of Robrix running on macOS and Android. </a:t>
            </a:r>
            <a:br>
              <a:rPr lang="en-US" sz="2400" dirty="0"/>
            </a:br>
            <a:r>
              <a:rPr lang="en-US" sz="2400" dirty="0"/>
              <a:t>Check out our git repo and run it on your own machine here:</a:t>
            </a:r>
            <a:br>
              <a:rPr lang="en-US" sz="2400" dirty="0"/>
            </a:br>
            <a:r>
              <a:rPr lang="en-US" sz="2400" dirty="0">
                <a:hlinkClick r:id="rId3"/>
              </a:rPr>
              <a:t>https://github.com/project-robius/robrix</a:t>
            </a:r>
            <a:r>
              <a:rPr lang="en-US" sz="2400" dirty="0"/>
              <a:t> </a:t>
            </a:r>
            <a:endParaRPr lang="en-US" sz="4400" dirty="0"/>
          </a:p>
        </p:txBody>
      </p:sp>
      <p:sp>
        <p:nvSpPr>
          <p:cNvPr id="2" name="Slide Number Placeholder 4">
            <a:extLst>
              <a:ext uri="{FF2B5EF4-FFF2-40B4-BE49-F238E27FC236}">
                <a16:creationId xmlns:a16="http://schemas.microsoft.com/office/drawing/2014/main" id="{A5F052A9-1FB0-423D-E0FE-B90D35BB520A}"/>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21</a:t>
            </a:fld>
            <a:endParaRPr lang="en-US"/>
          </a:p>
        </p:txBody>
      </p:sp>
      <p:sp>
        <p:nvSpPr>
          <p:cNvPr id="3" name="Slide Number Placeholder 2">
            <a:extLst>
              <a:ext uri="{FF2B5EF4-FFF2-40B4-BE49-F238E27FC236}">
                <a16:creationId xmlns:a16="http://schemas.microsoft.com/office/drawing/2014/main" id="{AC001575-50E5-0F4A-C75A-EB907CCEBF17}"/>
              </a:ext>
            </a:extLst>
          </p:cNvPr>
          <p:cNvSpPr>
            <a:spLocks noGrp="1"/>
          </p:cNvSpPr>
          <p:nvPr>
            <p:ph type="sldNum" sz="quarter" idx="12"/>
          </p:nvPr>
        </p:nvSpPr>
        <p:spPr/>
        <p:txBody>
          <a:bodyPr/>
          <a:lstStyle/>
          <a:p>
            <a:fld id="{7D62C56D-5E74-2945-931D-C07ECBF0F859}" type="slidenum">
              <a:rPr lang="en-US" smtClean="0"/>
              <a:t>21</a:t>
            </a:fld>
            <a:endParaRPr lang="en-US"/>
          </a:p>
        </p:txBody>
      </p:sp>
      <p:sp>
        <p:nvSpPr>
          <p:cNvPr id="5" name="Date Placeholder 4">
            <a:extLst>
              <a:ext uri="{FF2B5EF4-FFF2-40B4-BE49-F238E27FC236}">
                <a16:creationId xmlns:a16="http://schemas.microsoft.com/office/drawing/2014/main" id="{173F3960-DB5B-2752-C768-04A47538B6C0}"/>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8CB81972-BFDA-5112-EEF9-583F6E444DA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1063054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D47E-292B-2531-91EE-421221009F1E}"/>
              </a:ext>
            </a:extLst>
          </p:cNvPr>
          <p:cNvSpPr>
            <a:spLocks noGrp="1"/>
          </p:cNvSpPr>
          <p:nvPr>
            <p:ph type="title"/>
          </p:nvPr>
        </p:nvSpPr>
        <p:spPr>
          <a:xfrm>
            <a:off x="518160" y="-73866"/>
            <a:ext cx="11013440" cy="1325563"/>
          </a:xfrm>
        </p:spPr>
        <p:txBody>
          <a:bodyPr/>
          <a:lstStyle/>
          <a:p>
            <a:r>
              <a:rPr lang="en-US"/>
              <a:t>Makepad + </a:t>
            </a:r>
            <a:r>
              <a:rPr lang="en-US" err="1"/>
              <a:t>Robius</a:t>
            </a:r>
            <a:r>
              <a:rPr lang="en-US"/>
              <a:t> stack is efficient</a:t>
            </a:r>
          </a:p>
        </p:txBody>
      </p:sp>
      <p:sp>
        <p:nvSpPr>
          <p:cNvPr id="5" name="Slide Number Placeholder 4">
            <a:extLst>
              <a:ext uri="{FF2B5EF4-FFF2-40B4-BE49-F238E27FC236}">
                <a16:creationId xmlns:a16="http://schemas.microsoft.com/office/drawing/2014/main" id="{C6DC8737-EB42-619F-9E08-D6D4A4304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62C56D-5E74-2945-931D-C07ECBF0F859}"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074" name="Picture 2">
            <a:extLst>
              <a:ext uri="{FF2B5EF4-FFF2-40B4-BE49-F238E27FC236}">
                <a16:creationId xmlns:a16="http://schemas.microsoft.com/office/drawing/2014/main" id="{23A752FC-8EDD-2F0A-4F30-B830CF643F4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8113" b="33530"/>
          <a:stretch/>
        </p:blipFill>
        <p:spPr bwMode="auto">
          <a:xfrm>
            <a:off x="374573" y="1190232"/>
            <a:ext cx="7580461" cy="37673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17CA8A0-6456-F7B1-1D74-66C3AD9EC0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10853" y="892009"/>
            <a:ext cx="681797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4045F19-F6FA-7E78-7C5A-2EC8B3A706C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08828" y="3558327"/>
            <a:ext cx="681797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AC126D4-1FB4-9AA6-9A5B-570F3F20591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71961" y="888461"/>
            <a:ext cx="681797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A4CF828-B7D7-3CE7-B9E6-4F3841F1F44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77922" y="3554779"/>
            <a:ext cx="6817977" cy="46841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93D73A4-3039-D35F-A716-EC3275894793}"/>
              </a:ext>
            </a:extLst>
          </p:cNvPr>
          <p:cNvSpPr/>
          <p:nvPr/>
        </p:nvSpPr>
        <p:spPr>
          <a:xfrm>
            <a:off x="754085" y="3607447"/>
            <a:ext cx="2412275"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4018B434-9AAB-FEE3-FF4E-460E7DEF7DFA}"/>
              </a:ext>
            </a:extLst>
          </p:cNvPr>
          <p:cNvSpPr/>
          <p:nvPr/>
        </p:nvSpPr>
        <p:spPr>
          <a:xfrm>
            <a:off x="1562127" y="2714776"/>
            <a:ext cx="698749"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9C56435-F43E-E353-26A8-57483703B6F8}"/>
              </a:ext>
            </a:extLst>
          </p:cNvPr>
          <p:cNvSpPr/>
          <p:nvPr/>
        </p:nvSpPr>
        <p:spPr>
          <a:xfrm>
            <a:off x="9340210" y="5525053"/>
            <a:ext cx="1993615"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5BB5EAF-4088-3AED-1D8C-0BCA73A2514B}"/>
              </a:ext>
            </a:extLst>
          </p:cNvPr>
          <p:cNvSpPr/>
          <p:nvPr/>
        </p:nvSpPr>
        <p:spPr>
          <a:xfrm>
            <a:off x="9978093" y="4795748"/>
            <a:ext cx="698749"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499EE0F-715C-0D5B-5CE0-51BEDAF983C0}"/>
              </a:ext>
            </a:extLst>
          </p:cNvPr>
          <p:cNvSpPr txBox="1"/>
          <p:nvPr/>
        </p:nvSpPr>
        <p:spPr>
          <a:xfrm>
            <a:off x="3261360" y="4024116"/>
            <a:ext cx="2246854" cy="646331"/>
          </a:xfrm>
          <a:prstGeom prst="rect">
            <a:avLst/>
          </a:prstGeom>
          <a:noFill/>
        </p:spPr>
        <p:txBody>
          <a:bodyPr wrap="square" rtlCol="0">
            <a:spAutoFit/>
          </a:bodyPr>
          <a:lstStyle/>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30% fonts</a:t>
            </a:r>
          </a:p>
          <a:p>
            <a:pPr marL="173038" marR="0" lvl="0" indent="-1730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32% framebuffers</a:t>
            </a:r>
          </a:p>
        </p:txBody>
      </p:sp>
      <p:cxnSp>
        <p:nvCxnSpPr>
          <p:cNvPr id="13" name="Straight Arrow Connector 12">
            <a:extLst>
              <a:ext uri="{FF2B5EF4-FFF2-40B4-BE49-F238E27FC236}">
                <a16:creationId xmlns:a16="http://schemas.microsoft.com/office/drawing/2014/main" id="{0891BB51-9B37-C9E8-F7F8-8673EBA5B17D}"/>
              </a:ext>
            </a:extLst>
          </p:cNvPr>
          <p:cNvCxnSpPr>
            <a:cxnSpLocks/>
          </p:cNvCxnSpPr>
          <p:nvPr/>
        </p:nvCxnSpPr>
        <p:spPr>
          <a:xfrm flipH="1" flipV="1">
            <a:off x="3201985" y="3764476"/>
            <a:ext cx="263591" cy="259640"/>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AA117DF-ECFF-B07A-0C56-11A54ABF7F9F}"/>
              </a:ext>
            </a:extLst>
          </p:cNvPr>
          <p:cNvSpPr txBox="1"/>
          <p:nvPr/>
        </p:nvSpPr>
        <p:spPr>
          <a:xfrm>
            <a:off x="328991" y="5423379"/>
            <a:ext cx="765121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Related benchmarks for Makepad: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hlinkClick r:id="rId8"/>
              </a:rPr>
              <a:t>robius.rs/blog/performance-benchmarking-2/</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3" name="Date Placeholder 2">
            <a:extLst>
              <a:ext uri="{FF2B5EF4-FFF2-40B4-BE49-F238E27FC236}">
                <a16:creationId xmlns:a16="http://schemas.microsoft.com/office/drawing/2014/main" id="{4BB730F6-75A2-D517-ED3D-B7ED4C41C5A4}"/>
              </a:ext>
            </a:extLst>
          </p:cNvPr>
          <p:cNvSpPr>
            <a:spLocks noGrp="1"/>
          </p:cNvSpPr>
          <p:nvPr>
            <p:ph type="dt" sz="half" idx="10"/>
          </p:nvPr>
        </p:nvSpPr>
        <p:spPr/>
        <p:txBody>
          <a:bodyPr/>
          <a:lstStyle/>
          <a:p>
            <a:r>
              <a:rPr lang="en-US"/>
              <a:t>Robius: App Dev in Rust</a:t>
            </a:r>
            <a:endParaRPr lang="en-US" dirty="0"/>
          </a:p>
        </p:txBody>
      </p:sp>
      <p:pic>
        <p:nvPicPr>
          <p:cNvPr id="12" name="Picture 11" descr="A logo of a company&#10;&#10;Description automatically generated with medium confidence">
            <a:extLst>
              <a:ext uri="{FF2B5EF4-FFF2-40B4-BE49-F238E27FC236}">
                <a16:creationId xmlns:a16="http://schemas.microsoft.com/office/drawing/2014/main" id="{661EF8AD-1D2D-6730-5257-69EC453C0E25}"/>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3953146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a:ln>
                <a:noFill/>
              </a:ln>
              <a:solidFill>
                <a:srgbClr val="FFFFFF"/>
              </a:solidFill>
              <a:effectLst/>
              <a:uLnTx/>
              <a:uFillTx/>
              <a:latin typeface="Tenorite"/>
              <a:ea typeface="+mn-ea"/>
              <a:cs typeface="+mn-cs"/>
              <a:sym typeface="Avenir Next"/>
            </a:endParaRPr>
          </a:p>
        </p:txBody>
      </p:sp>
      <p:sp>
        <p:nvSpPr>
          <p:cNvPr id="3" name="Slide Number Placeholder 2">
            <a:extLst>
              <a:ext uri="{FF2B5EF4-FFF2-40B4-BE49-F238E27FC236}">
                <a16:creationId xmlns:a16="http://schemas.microsoft.com/office/drawing/2014/main" id="{EC5185C2-D4B4-492A-063F-D1FFBB65E399}"/>
              </a:ext>
            </a:extLst>
          </p:cNvPr>
          <p:cNvSpPr>
            <a:spLocks noGrp="1"/>
          </p:cNvSpPr>
          <p:nvPr>
            <p:ph type="sldNum" sz="quarter" idx="12"/>
          </p:nvPr>
        </p:nvSpPr>
        <p:spPr/>
        <p:txBody>
          <a:bodyPr/>
          <a:lstStyle/>
          <a:p>
            <a:fld id="{7D62C56D-5E74-2945-931D-C07ECBF0F859}" type="slidenum">
              <a:rPr lang="en-US" smtClean="0"/>
              <a:pPr/>
              <a:t>23</a:t>
            </a:fld>
            <a:endParaRPr lang="en-US"/>
          </a:p>
        </p:txBody>
      </p:sp>
      <p:sp>
        <p:nvSpPr>
          <p:cNvPr id="5" name="Title 1">
            <a:extLst>
              <a:ext uri="{FF2B5EF4-FFF2-40B4-BE49-F238E27FC236}">
                <a16:creationId xmlns:a16="http://schemas.microsoft.com/office/drawing/2014/main" id="{3F33F031-970A-88C9-5A1A-A6363B3839F0}"/>
              </a:ext>
            </a:extLst>
          </p:cNvPr>
          <p:cNvSpPr txBox="1">
            <a:spLocks/>
          </p:cNvSpPr>
          <p:nvPr/>
        </p:nvSpPr>
        <p:spPr>
          <a:xfrm>
            <a:off x="3975736" y="4434050"/>
            <a:ext cx="7840212" cy="149379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3600" dirty="0"/>
              <a:t>(brief)    </a:t>
            </a:r>
            <a:r>
              <a:rPr lang="en-US" sz="6000" dirty="0"/>
              <a:t> Systems Challenges</a:t>
            </a:r>
          </a:p>
        </p:txBody>
      </p:sp>
      <p:sp>
        <p:nvSpPr>
          <p:cNvPr id="7" name="Date Placeholder 6">
            <a:extLst>
              <a:ext uri="{FF2B5EF4-FFF2-40B4-BE49-F238E27FC236}">
                <a16:creationId xmlns:a16="http://schemas.microsoft.com/office/drawing/2014/main" id="{6DF1DE42-2799-F041-5D6D-E6B7ECDB1471}"/>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213942754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24</a:t>
            </a:fld>
            <a:endParaRPr lang="en-US"/>
          </a:p>
        </p:txBody>
      </p:sp>
      <p:sp>
        <p:nvSpPr>
          <p:cNvPr id="9" name="Content Placeholder 6">
            <a:extLst>
              <a:ext uri="{FF2B5EF4-FFF2-40B4-BE49-F238E27FC236}">
                <a16:creationId xmlns:a16="http://schemas.microsoft.com/office/drawing/2014/main" id="{9A449CEA-4E73-B6D2-F86E-2DBAA5E49D28}"/>
              </a:ext>
            </a:extLst>
          </p:cNvPr>
          <p:cNvSpPr txBox="1">
            <a:spLocks/>
          </p:cNvSpPr>
          <p:nvPr/>
        </p:nvSpPr>
        <p:spPr>
          <a:xfrm>
            <a:off x="346083" y="2025781"/>
            <a:ext cx="2042349" cy="13255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t>A typical</a:t>
            </a:r>
            <a:br>
              <a:rPr lang="en-US" dirty="0"/>
            </a:br>
            <a:r>
              <a:rPr lang="en-US" dirty="0"/>
              <a:t>first attempt </a:t>
            </a:r>
            <a:br>
              <a:rPr lang="en-US" dirty="0"/>
            </a:br>
            <a:r>
              <a:rPr lang="en-US" dirty="0"/>
              <a:t>to fetch and</a:t>
            </a:r>
            <a:br>
              <a:rPr lang="en-US" dirty="0"/>
            </a:br>
            <a:r>
              <a:rPr lang="en-US" dirty="0"/>
              <a:t>draw an image</a:t>
            </a:r>
          </a:p>
        </p:txBody>
      </p:sp>
      <p:sp>
        <p:nvSpPr>
          <p:cNvPr id="15" name="TextBox 14">
            <a:extLst>
              <a:ext uri="{FF2B5EF4-FFF2-40B4-BE49-F238E27FC236}">
                <a16:creationId xmlns:a16="http://schemas.microsoft.com/office/drawing/2014/main" id="{6FBA5599-6C41-B310-190A-9C0A175F9644}"/>
              </a:ext>
            </a:extLst>
          </p:cNvPr>
          <p:cNvSpPr txBox="1"/>
          <p:nvPr/>
        </p:nvSpPr>
        <p:spPr>
          <a:xfrm>
            <a:off x="1777459" y="1066119"/>
            <a:ext cx="10414541" cy="5071709"/>
          </a:xfrm>
          <a:prstGeom prst="rect">
            <a:avLst/>
          </a:prstGeom>
          <a:noFill/>
        </p:spPr>
        <p:txBody>
          <a:bodyPr wrap="square">
            <a:spAutoFit/>
          </a:bodyPr>
          <a:lstStyle/>
          <a:p>
            <a:pPr>
              <a:lnSpc>
                <a:spcPct val="125000"/>
              </a:lnSpc>
            </a:pPr>
            <a:r>
              <a:rPr lang="en-US" sz="1300" b="0" noProof="1">
                <a:solidFill>
                  <a:srgbClr val="0000FF"/>
                </a:solidFill>
                <a:effectLst/>
                <a:latin typeface="Menlo" panose="020B0609030804020204" pitchFamily="49" charset="0"/>
              </a:rPr>
              <a:t>impl</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Widget</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for</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TimelineView</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fn</a:t>
            </a:r>
            <a:r>
              <a:rPr lang="en-US" sz="1300" b="0" noProof="1">
                <a:solidFill>
                  <a:srgbClr val="000000"/>
                </a:solidFill>
                <a:effectLst/>
                <a:latin typeface="Menlo" panose="020B0609030804020204" pitchFamily="49" charset="0"/>
              </a:rPr>
              <a:t> </a:t>
            </a:r>
            <a:r>
              <a:rPr lang="en-US" sz="1300" b="0" u="sng" noProof="1">
                <a:solidFill>
                  <a:srgbClr val="795E26"/>
                </a:solidFill>
                <a:effectLst/>
                <a:latin typeface="Menlo" panose="020B0609030804020204" pitchFamily="49" charset="0"/>
              </a:rPr>
              <a:t>draw_walk</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Cx2d</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walk</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Walk</a:t>
            </a:r>
            <a:r>
              <a:rPr lang="en-US" sz="1300" b="0" noProof="1">
                <a:solidFill>
                  <a:srgbClr val="000000"/>
                </a:solidFill>
                <a:effectLst/>
                <a:latin typeface="Menlo" panose="020B0609030804020204" pitchFamily="49" charset="0"/>
              </a:rPr>
              <a:t>) -&gt; </a:t>
            </a:r>
            <a:r>
              <a:rPr lang="en-US" sz="1300" b="0" noProof="1">
                <a:solidFill>
                  <a:srgbClr val="267F99"/>
                </a:solidFill>
                <a:effectLst/>
                <a:latin typeface="Menlo" panose="020B0609030804020204" pitchFamily="49" charset="0"/>
              </a:rPr>
              <a:t>DrawStep</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while</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next_visible_item</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 = self.</a:t>
            </a:r>
            <a:r>
              <a:rPr lang="en-US" sz="1300" b="0" noProof="1">
                <a:solidFill>
                  <a:srgbClr val="001080"/>
                </a:solidFill>
                <a:effectLst/>
                <a:latin typeface="Menlo" panose="020B0609030804020204" pitchFamily="49" charset="0"/>
              </a:rPr>
              <a:t>tl_items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get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tl_idx</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000000"/>
                </a:solidFill>
                <a:latin typeface="Menlo" panose="020B0609030804020204" pitchFamily="49" charset="0"/>
              </a:rPr>
              <a:t>{ ...</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TimelineItemKind</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Event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 = </a:t>
            </a:r>
            <a:r>
              <a:rPr lang="en-US" sz="1300" b="0" noProof="1">
                <a:solidFill>
                  <a:srgbClr val="AF00DB"/>
                </a:solidFill>
                <a:effectLst/>
                <a:latin typeface="Menlo" panose="020B0609030804020204" pitchFamily="49" charset="0"/>
              </a:rPr>
              <a:t>match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kind</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 </a:t>
            </a:r>
            <a:r>
              <a:rPr lang="en-US" sz="1300" b="0" noProof="1">
                <a:solidFill>
                  <a:srgbClr val="267F99"/>
                </a:solidFill>
                <a:effectLst/>
                <a:latin typeface="Menlo" panose="020B0609030804020204" pitchFamily="49" charset="0"/>
              </a:rPr>
              <a:t>TimelineItemContent</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 {</a:t>
            </a:r>
            <a:endParaRPr lang="en-US" sz="1300" noProof="1">
              <a:solidFill>
                <a:srgbClr val="000000"/>
              </a:solidFill>
              <a:latin typeface="Menlo" panose="020B0609030804020204" pitchFamily="49" charset="0"/>
            </a:endParaRPr>
          </a:p>
          <a:p>
            <a:pPr>
              <a:lnSpc>
                <a:spcPct val="125000"/>
              </a:lnSpc>
            </a:pPr>
            <a:r>
              <a:rPr lang="en-US" sz="1300" b="0" noProof="1">
                <a:solidFill>
                  <a:srgbClr val="AF00DB"/>
                </a:solidFill>
                <a:effectLst/>
                <a:latin typeface="Menlo" panose="020B0609030804020204" pitchFamily="49" charset="0"/>
              </a:rPr>
              <a:t>          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MessageType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msgtype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existed</a:t>
            </a:r>
            <a:r>
              <a:rPr lang="en-US" sz="1300" b="0" noProof="1">
                <a:solidFill>
                  <a:srgbClr val="000000"/>
                </a:solidFill>
                <a:effectLst/>
                <a:latin typeface="Menlo" panose="020B0609030804020204" pitchFamily="49" charset="0"/>
              </a:rPr>
              <a:t>) = </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item </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live_id!</a:t>
            </a:r>
            <a:r>
              <a:rPr lang="en-US" sz="1300" b="0" noProof="1">
                <a:solidFill>
                  <a:srgbClr val="000000"/>
                </a:solidFill>
                <a:effectLst/>
                <a:latin typeface="Menlo" panose="020B0609030804020204" pitchFamily="49" charset="0"/>
              </a:rPr>
              <a:t>(</a:t>
            </a:r>
            <a:r>
              <a:rPr lang="en-US" sz="1300" b="0" noProof="1">
                <a:solidFill>
                  <a:srgbClr val="267F99"/>
                </a:solidFill>
                <a:effectLst/>
                <a:latin typeface="Menlo" panose="020B0609030804020204" pitchFamily="49" charset="0"/>
              </a:rPr>
              <a:t>ImageMessage</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mimetype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width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height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info</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as_ref</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AF00DB"/>
                </a:solidFill>
                <a:latin typeface="Menlo" panose="020B0609030804020204" pitchFamily="49" charset="0"/>
              </a:rPr>
              <a:t> return</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text_or_image_widget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text_or_image</a:t>
            </a:r>
            <a:r>
              <a:rPr lang="en-US" sz="1300" b="0" noProof="1">
                <a:solidFill>
                  <a:srgbClr val="000000"/>
                </a:solidFill>
                <a:effectLst/>
                <a:latin typeface="Menlo" panose="020B0609030804020204" pitchFamily="49" charset="0"/>
              </a:rPr>
              <a:t>(</a:t>
            </a:r>
            <a:r>
              <a:rPr lang="en-US" sz="1300" b="0" noProof="1">
                <a:solidFill>
                  <a:srgbClr val="0000FF"/>
                </a:solidFill>
                <a:effectLst/>
                <a:latin typeface="Menlo" panose="020B0609030804020204" pitchFamily="49" charset="0"/>
              </a:rPr>
              <a:t>id!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.message));</a:t>
            </a:r>
          </a:p>
          <a:p>
            <a:pPr>
              <a:lnSpc>
                <a:spcPct val="125000"/>
              </a:lnSpc>
            </a:pPr>
            <a:r>
              <a:rPr lang="en-US" sz="1300" b="0" dirty="0">
                <a:solidFill>
                  <a:srgbClr val="267F99"/>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media_request</a:t>
            </a:r>
            <a:r>
              <a:rPr lang="en-US" sz="1300" b="0" noProof="1">
                <a:solidFill>
                  <a:srgbClr val="000000"/>
                </a:solidFill>
                <a:effectLst/>
                <a:latin typeface="Menlo" panose="020B0609030804020204" pitchFamily="49" charset="0"/>
              </a:rPr>
              <a:t> =</a:t>
            </a:r>
            <a:r>
              <a:rPr lang="en-US" sz="1300" b="0" dirty="0">
                <a:solidFill>
                  <a:srgbClr val="267F99"/>
                </a:solidFill>
                <a:effectLst/>
                <a:latin typeface="Menlo" panose="020B0609030804020204" pitchFamily="49" charset="0"/>
              </a:rPr>
              <a:t> </a:t>
            </a:r>
            <a:r>
              <a:rPr lang="en-US" sz="1300" b="0" dirty="0" err="1">
                <a:solidFill>
                  <a:srgbClr val="267F99"/>
                </a:solidFill>
                <a:effectLst/>
                <a:latin typeface="Menlo" panose="020B0609030804020204" pitchFamily="49" charset="0"/>
              </a:rPr>
              <a:t>MediaRequest</a:t>
            </a:r>
            <a:r>
              <a:rPr lang="en-US" sz="1300" b="0" dirty="0">
                <a:solidFill>
                  <a:srgbClr val="000000"/>
                </a:solidFill>
                <a:effectLst/>
                <a:latin typeface="Menlo" panose="020B0609030804020204" pitchFamily="49" charset="0"/>
              </a:rPr>
              <a:t> { </a:t>
            </a:r>
            <a:r>
              <a:rPr lang="en-US" sz="1300" b="0" dirty="0">
                <a:solidFill>
                  <a:srgbClr val="001080"/>
                </a:solidFill>
                <a:effectLst/>
                <a:latin typeface="Menlo" panose="020B0609030804020204" pitchFamily="49" charset="0"/>
              </a:rPr>
              <a:t>source</a:t>
            </a:r>
            <a:r>
              <a:rPr lang="en-US" sz="1300" b="0" dirty="0">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source</a:t>
            </a:r>
            <a:r>
              <a:rPr lang="en-US" sz="1300" b="0" noProof="1">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format</a:t>
            </a:r>
            <a:r>
              <a:rPr lang="en-US" sz="1300" b="0" dirty="0">
                <a:solidFill>
                  <a:srgbClr val="000000"/>
                </a:solidFill>
                <a:effectLst/>
                <a:latin typeface="Menlo" panose="020B0609030804020204" pitchFamily="49" charset="0"/>
              </a:rPr>
              <a:t>: ...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data</a:t>
            </a:r>
            <a:r>
              <a:rPr lang="en-US" sz="1300" b="0" dirty="0">
                <a:solidFill>
                  <a:srgbClr val="000000"/>
                </a:solidFill>
                <a:effectLst/>
                <a:latin typeface="Menlo" panose="020B0609030804020204" pitchFamily="49" charset="0"/>
              </a:rPr>
              <a:t> = </a:t>
            </a:r>
            <a:r>
              <a:rPr lang="en-US" sz="1300" b="0" dirty="0" err="1">
                <a:solidFill>
                  <a:srgbClr val="001080"/>
                </a:solidFill>
                <a:effectLst/>
                <a:highlight>
                  <a:srgbClr val="FFFF00"/>
                </a:highlight>
                <a:latin typeface="Menlo" panose="020B0609030804020204" pitchFamily="49" charset="0"/>
              </a:rPr>
              <a:t>matrix_client</a:t>
            </a:r>
            <a:r>
              <a:rPr lang="en-US" sz="1300" b="0" dirty="0" err="1">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media</a:t>
            </a:r>
            <a:r>
              <a:rPr lang="en-US" sz="1300" b="0" dirty="0">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get_media_content</a:t>
            </a:r>
            <a:r>
              <a:rPr lang="en-US" sz="1300" b="0" dirty="0">
                <a:solidFill>
                  <a:srgbClr val="000000"/>
                </a:solidFill>
                <a:effectLst/>
                <a:highlight>
                  <a:srgbClr val="FFFF00"/>
                </a:highlight>
                <a:latin typeface="Menlo" panose="020B0609030804020204" pitchFamily="49" charset="0"/>
              </a:rPr>
              <a:t>(&amp;</a:t>
            </a:r>
            <a:r>
              <a:rPr lang="en-US" sz="1300" b="0" dirty="0" err="1">
                <a:solidFill>
                  <a:srgbClr val="001080"/>
                </a:solidFill>
                <a:effectLst/>
                <a:highlight>
                  <a:srgbClr val="FFFF00"/>
                </a:highlight>
                <a:latin typeface="Menlo" panose="020B0609030804020204" pitchFamily="49" charset="0"/>
              </a:rPr>
              <a:t>media_request</a:t>
            </a:r>
            <a:r>
              <a:rPr lang="en-US" sz="1300" b="0" dirty="0">
                <a:solidFill>
                  <a:srgbClr val="000000"/>
                </a:solidFill>
                <a:effectLst/>
                <a:highlight>
                  <a:srgbClr val="FFFF00"/>
                </a:highlight>
                <a:latin typeface="Menlo" panose="020B0609030804020204" pitchFamily="49" charset="0"/>
              </a:rPr>
              <a:t>, </a:t>
            </a:r>
            <a:r>
              <a:rPr lang="en-US" sz="1300" b="0" dirty="0">
                <a:solidFill>
                  <a:srgbClr val="0000FF"/>
                </a:solidFill>
                <a:effectLst/>
                <a:highlight>
                  <a:srgbClr val="FFFF00"/>
                </a:highlight>
                <a:latin typeface="Menlo" panose="020B0609030804020204" pitchFamily="49" charset="0"/>
              </a:rPr>
              <a:t>true</a:t>
            </a:r>
            <a:r>
              <a:rPr lang="en-US" sz="1300" b="0" dirty="0">
                <a:solidFill>
                  <a:srgbClr val="000000"/>
                </a:solidFill>
                <a:effectLst/>
                <a:highlight>
                  <a:srgbClr val="FFFF00"/>
                </a:highlight>
                <a:latin typeface="Menlo" panose="020B0609030804020204" pitchFamily="49" charset="0"/>
              </a:rPr>
              <a:t>).</a:t>
            </a:r>
            <a:r>
              <a:rPr lang="en-US" sz="1300" b="0" dirty="0">
                <a:solidFill>
                  <a:srgbClr val="AF00DB"/>
                </a:solidFill>
                <a:effectLst/>
                <a:highlight>
                  <a:srgbClr val="FFFF00"/>
                </a:highlight>
                <a:latin typeface="Menlo" panose="020B0609030804020204" pitchFamily="49" charset="0"/>
              </a:rPr>
              <a:t>await</a:t>
            </a:r>
            <a:r>
              <a:rPr lang="en-US" sz="1300" b="0" dirty="0">
                <a:solidFill>
                  <a:srgbClr val="000000"/>
                </a:solidFill>
                <a:effectLst/>
                <a:highlight>
                  <a:srgbClr val="FFFF00"/>
                </a:highlight>
                <a:latin typeface="Menlo" panose="020B0609030804020204" pitchFamily="49" charset="0"/>
              </a:rPr>
              <a:t>?;</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show_image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utils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load_png_or_jpg</a:t>
            </a:r>
            <a:r>
              <a:rPr lang="en-US" sz="1300" b="0" noProof="1">
                <a:solidFill>
                  <a:srgbClr val="000000"/>
                </a:solidFill>
                <a:effectLst/>
                <a:latin typeface="Menlo" panose="020B0609030804020204" pitchFamily="49" charset="0"/>
              </a:rPr>
              <a:t>(&amp;</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a:t>
            </a:r>
          </a:p>
        </p:txBody>
      </p:sp>
      <p:cxnSp>
        <p:nvCxnSpPr>
          <p:cNvPr id="16" name="Straight Arrow Connector 5">
            <a:extLst>
              <a:ext uri="{FF2B5EF4-FFF2-40B4-BE49-F238E27FC236}">
                <a16:creationId xmlns:a16="http://schemas.microsoft.com/office/drawing/2014/main" id="{7D64645C-3164-2098-3CDA-E29F7163479A}"/>
              </a:ext>
            </a:extLst>
          </p:cNvPr>
          <p:cNvCxnSpPr>
            <a:cxnSpLocks/>
            <a:stCxn id="9" idx="2"/>
          </p:cNvCxnSpPr>
          <p:nvPr/>
        </p:nvCxnSpPr>
        <p:spPr>
          <a:xfrm rot="16200000" flipH="1">
            <a:off x="1856381" y="2862221"/>
            <a:ext cx="626296" cy="1604542"/>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CD541F4-F034-BFF6-E709-26F34E2F7860}"/>
              </a:ext>
            </a:extLst>
          </p:cNvPr>
          <p:cNvSpPr txBox="1"/>
          <p:nvPr/>
        </p:nvSpPr>
        <p:spPr>
          <a:xfrm>
            <a:off x="3406140" y="4825709"/>
            <a:ext cx="8469630" cy="1597553"/>
          </a:xfrm>
          <a:prstGeom prst="rect">
            <a:avLst/>
          </a:prstGeom>
          <a:solidFill>
            <a:schemeClr val="bg1">
              <a:lumMod val="85000"/>
            </a:schemeClr>
          </a:solidFill>
        </p:spPr>
        <p:txBody>
          <a:bodyPr wrap="square">
            <a:spAutoFit/>
          </a:bodyPr>
          <a:lstStyle/>
          <a:p>
            <a:r>
              <a:rPr lang="en-US" sz="1250" dirty="0">
                <a:solidFill>
                  <a:srgbClr val="FF0000"/>
                </a:solidFill>
                <a:latin typeface="Monaco" pitchFamily="2" charset="77"/>
              </a:rPr>
              <a:t>error[E0728]: </a:t>
            </a:r>
            <a:r>
              <a:rPr lang="en-US" sz="1250" b="1" dirty="0">
                <a:latin typeface="Monaco" pitchFamily="2" charset="77"/>
              </a:rPr>
              <a:t>`await` is only allowed inside `async` functions and blocks</a:t>
            </a:r>
          </a:p>
          <a:p>
            <a:r>
              <a:rPr lang="en-US" sz="1250" dirty="0">
                <a:latin typeface="Monaco" pitchFamily="2" charset="77"/>
              </a:rPr>
              <a:t>     |</a:t>
            </a:r>
          </a:p>
          <a:p>
            <a:r>
              <a:rPr lang="en-US" sz="1250" dirty="0">
                <a:latin typeface="Monaco" pitchFamily="2" charset="77"/>
              </a:rPr>
              <a:t>1048 | </a:t>
            </a:r>
            <a:r>
              <a:rPr lang="en-US" sz="1250" dirty="0" err="1">
                <a:latin typeface="Monaco" pitchFamily="2" charset="77"/>
              </a:rPr>
              <a:t>fn</a:t>
            </a:r>
            <a:r>
              <a:rPr lang="en-US" sz="1250" dirty="0">
                <a:latin typeface="Monaco" pitchFamily="2" charset="77"/>
              </a:rPr>
              <a:t> </a:t>
            </a:r>
            <a:r>
              <a:rPr lang="en-US" sz="1250" dirty="0" err="1">
                <a:latin typeface="Monaco" pitchFamily="2" charset="77"/>
              </a:rPr>
              <a:t>draw_walk</a:t>
            </a:r>
            <a:r>
              <a:rPr lang="en-US" sz="1250" dirty="0">
                <a:latin typeface="Monaco" pitchFamily="2" charset="77"/>
              </a:rPr>
              <a:t>(</a:t>
            </a:r>
          </a:p>
          <a:p>
            <a:r>
              <a:rPr lang="en-US" sz="1250" dirty="0">
                <a:solidFill>
                  <a:srgbClr val="FF0000"/>
                </a:solidFill>
                <a:latin typeface="Monaco" pitchFamily="2" charset="77"/>
              </a:rPr>
              <a:t>     </a:t>
            </a:r>
            <a:r>
              <a:rPr lang="en-US" sz="1250" dirty="0">
                <a:latin typeface="Monaco" pitchFamily="2" charset="77"/>
              </a:rPr>
              <a:t>| </a:t>
            </a:r>
            <a:r>
              <a:rPr lang="en-US" sz="1250" dirty="0">
                <a:solidFill>
                  <a:srgbClr val="FF0000"/>
                </a:solidFill>
                <a:latin typeface="Monaco" pitchFamily="2" charset="77"/>
              </a:rPr>
              <a:t>------------- this is not `async`</a:t>
            </a:r>
          </a:p>
          <a:p>
            <a:r>
              <a:rPr lang="en-US" sz="1250" dirty="0">
                <a:latin typeface="Monaco" pitchFamily="2" charset="77"/>
              </a:rPr>
              <a:t>...</a:t>
            </a:r>
          </a:p>
          <a:p>
            <a:pPr>
              <a:lnSpc>
                <a:spcPct val="150000"/>
              </a:lnSpc>
            </a:pPr>
            <a:r>
              <a:rPr lang="en-US" sz="1250" dirty="0">
                <a:latin typeface="Monaco" pitchFamily="2" charset="77"/>
              </a:rPr>
              <a:t>1132 | let data = </a:t>
            </a:r>
            <a:r>
              <a:rPr lang="en-US" sz="1250" dirty="0" err="1">
                <a:latin typeface="Monaco" pitchFamily="2" charset="77"/>
              </a:rPr>
              <a:t>matrix_client.media</a:t>
            </a:r>
            <a:r>
              <a:rPr lang="en-US" sz="1250" dirty="0">
                <a:latin typeface="Monaco" pitchFamily="2" charset="77"/>
              </a:rPr>
              <a:t>().</a:t>
            </a:r>
            <a:r>
              <a:rPr lang="en-US" sz="1250" dirty="0" err="1">
                <a:latin typeface="Monaco" pitchFamily="2" charset="77"/>
              </a:rPr>
              <a:t>get_media_content</a:t>
            </a:r>
            <a:r>
              <a:rPr lang="en-US" sz="1250" dirty="0">
                <a:latin typeface="Monaco" pitchFamily="2" charset="77"/>
              </a:rPr>
              <a:t>(&amp;</a:t>
            </a:r>
            <a:r>
              <a:rPr lang="en-US" sz="1250" dirty="0" err="1">
                <a:latin typeface="Monaco" pitchFamily="2" charset="77"/>
              </a:rPr>
              <a:t>media_request</a:t>
            </a:r>
            <a:r>
              <a:rPr lang="en-US" sz="1250" dirty="0">
                <a:latin typeface="Monaco" pitchFamily="2" charset="77"/>
              </a:rPr>
              <a:t>, true).await?;     </a:t>
            </a:r>
          </a:p>
          <a:p>
            <a:pPr>
              <a:lnSpc>
                <a:spcPct val="150000"/>
              </a:lnSpc>
            </a:pPr>
            <a:r>
              <a:rPr lang="en-US" sz="1250" dirty="0">
                <a:solidFill>
                  <a:srgbClr val="FF0000"/>
                </a:solidFill>
                <a:latin typeface="Monaco" pitchFamily="2" charset="77"/>
              </a:rPr>
              <a:t>                               only allowed inside `async` functions and blocks ^^^^^ </a:t>
            </a:r>
          </a:p>
        </p:txBody>
      </p:sp>
      <p:sp>
        <p:nvSpPr>
          <p:cNvPr id="3" name="Date Placeholder 2">
            <a:extLst>
              <a:ext uri="{FF2B5EF4-FFF2-40B4-BE49-F238E27FC236}">
                <a16:creationId xmlns:a16="http://schemas.microsoft.com/office/drawing/2014/main" id="{D7EB4E50-7D60-F90B-671F-9A2305B92C3B}"/>
              </a:ext>
            </a:extLst>
          </p:cNvPr>
          <p:cNvSpPr>
            <a:spLocks noGrp="1"/>
          </p:cNvSpPr>
          <p:nvPr>
            <p:ph type="dt" sz="half" idx="10"/>
          </p:nvPr>
        </p:nvSpPr>
        <p:spPr/>
        <p:txBody>
          <a:bodyPr/>
          <a:lstStyle/>
          <a:p>
            <a:r>
              <a:rPr lang="en-US"/>
              <a:t>Robius: App Dev in Rust</a:t>
            </a:r>
            <a:endParaRPr lang="en-US" dirty="0"/>
          </a:p>
        </p:txBody>
      </p:sp>
      <p:pic>
        <p:nvPicPr>
          <p:cNvPr id="6" name="Picture 5" descr="A logo of a company&#10;&#10;Description automatically generated with medium confidence">
            <a:extLst>
              <a:ext uri="{FF2B5EF4-FFF2-40B4-BE49-F238E27FC236}">
                <a16:creationId xmlns:a16="http://schemas.microsoft.com/office/drawing/2014/main" id="{4A6E9C2A-7475-7B02-AD02-51201744CDA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245808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25</a:t>
            </a:fld>
            <a:endParaRPr lang="en-US"/>
          </a:p>
        </p:txBody>
      </p:sp>
      <p:sp>
        <p:nvSpPr>
          <p:cNvPr id="9" name="Content Placeholder 6">
            <a:extLst>
              <a:ext uri="{FF2B5EF4-FFF2-40B4-BE49-F238E27FC236}">
                <a16:creationId xmlns:a16="http://schemas.microsoft.com/office/drawing/2014/main" id="{9A449CEA-4E73-B6D2-F86E-2DBAA5E49D28}"/>
              </a:ext>
            </a:extLst>
          </p:cNvPr>
          <p:cNvSpPr txBox="1">
            <a:spLocks/>
          </p:cNvSpPr>
          <p:nvPr/>
        </p:nvSpPr>
        <p:spPr>
          <a:xfrm>
            <a:off x="346083" y="2025781"/>
            <a:ext cx="2042349" cy="13255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t>Ok, let’s try</a:t>
            </a:r>
            <a:br>
              <a:rPr lang="en-US" dirty="0"/>
            </a:br>
            <a:r>
              <a:rPr lang="en-US" dirty="0"/>
              <a:t>the request in</a:t>
            </a:r>
            <a:br>
              <a:rPr lang="en-US" dirty="0"/>
            </a:br>
            <a:r>
              <a:rPr lang="en-US" dirty="0"/>
              <a:t>a spawned async task</a:t>
            </a:r>
          </a:p>
        </p:txBody>
      </p:sp>
      <p:sp>
        <p:nvSpPr>
          <p:cNvPr id="15" name="TextBox 14">
            <a:extLst>
              <a:ext uri="{FF2B5EF4-FFF2-40B4-BE49-F238E27FC236}">
                <a16:creationId xmlns:a16="http://schemas.microsoft.com/office/drawing/2014/main" id="{6FBA5599-6C41-B310-190A-9C0A175F9644}"/>
              </a:ext>
            </a:extLst>
          </p:cNvPr>
          <p:cNvSpPr txBox="1"/>
          <p:nvPr/>
        </p:nvSpPr>
        <p:spPr>
          <a:xfrm>
            <a:off x="1777459" y="1066119"/>
            <a:ext cx="10414541" cy="4321504"/>
          </a:xfrm>
          <a:prstGeom prst="rect">
            <a:avLst/>
          </a:prstGeom>
          <a:noFill/>
        </p:spPr>
        <p:txBody>
          <a:bodyPr wrap="square">
            <a:spAutoFit/>
          </a:bodyPr>
          <a:lstStyle/>
          <a:p>
            <a:pPr>
              <a:lnSpc>
                <a:spcPct val="125000"/>
              </a:lnSpc>
            </a:pPr>
            <a:r>
              <a:rPr lang="en-US" sz="1300" b="0" noProof="1">
                <a:solidFill>
                  <a:srgbClr val="0000FF"/>
                </a:solidFill>
                <a:effectLst/>
                <a:latin typeface="Menlo" panose="020B0609030804020204" pitchFamily="49" charset="0"/>
              </a:rPr>
              <a:t>impl</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Widget</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for</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TimelineView</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fn</a:t>
            </a:r>
            <a:r>
              <a:rPr lang="en-US" sz="1300" b="0" noProof="1">
                <a:solidFill>
                  <a:srgbClr val="000000"/>
                </a:solidFill>
                <a:effectLst/>
                <a:latin typeface="Menlo" panose="020B0609030804020204" pitchFamily="49" charset="0"/>
              </a:rPr>
              <a:t> </a:t>
            </a:r>
            <a:r>
              <a:rPr lang="en-US" sz="1300" b="0" u="sng" noProof="1">
                <a:solidFill>
                  <a:srgbClr val="795E26"/>
                </a:solidFill>
                <a:effectLst/>
                <a:latin typeface="Menlo" panose="020B0609030804020204" pitchFamily="49" charset="0"/>
              </a:rPr>
              <a:t>draw_walk</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Cx2d</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walk</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Walk</a:t>
            </a:r>
            <a:r>
              <a:rPr lang="en-US" sz="1300" b="0" noProof="1">
                <a:solidFill>
                  <a:srgbClr val="000000"/>
                </a:solidFill>
                <a:effectLst/>
                <a:latin typeface="Menlo" panose="020B0609030804020204" pitchFamily="49" charset="0"/>
              </a:rPr>
              <a:t>) -&gt; </a:t>
            </a:r>
            <a:r>
              <a:rPr lang="en-US" sz="1300" b="0" noProof="1">
                <a:solidFill>
                  <a:srgbClr val="267F99"/>
                </a:solidFill>
                <a:effectLst/>
                <a:latin typeface="Menlo" panose="020B0609030804020204" pitchFamily="49" charset="0"/>
              </a:rPr>
              <a:t>DrawStep</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while</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next_visible_item</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 = self.</a:t>
            </a:r>
            <a:r>
              <a:rPr lang="en-US" sz="1300" b="0" noProof="1">
                <a:solidFill>
                  <a:srgbClr val="001080"/>
                </a:solidFill>
                <a:effectLst/>
                <a:latin typeface="Menlo" panose="020B0609030804020204" pitchFamily="49" charset="0"/>
              </a:rPr>
              <a:t>tl_items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get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tl_idx</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000000"/>
                </a:solidFill>
                <a:latin typeface="Menlo" panose="020B0609030804020204" pitchFamily="49" charset="0"/>
              </a:rPr>
              <a:t>{ ...</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TimelineItemKind</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Event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 = </a:t>
            </a:r>
            <a:r>
              <a:rPr lang="en-US" sz="1300" b="0" noProof="1">
                <a:solidFill>
                  <a:srgbClr val="AF00DB"/>
                </a:solidFill>
                <a:effectLst/>
                <a:latin typeface="Menlo" panose="020B0609030804020204" pitchFamily="49" charset="0"/>
              </a:rPr>
              <a:t>match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kind</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 </a:t>
            </a:r>
            <a:r>
              <a:rPr lang="en-US" sz="1300" b="0" noProof="1">
                <a:solidFill>
                  <a:srgbClr val="267F99"/>
                </a:solidFill>
                <a:effectLst/>
                <a:latin typeface="Menlo" panose="020B0609030804020204" pitchFamily="49" charset="0"/>
              </a:rPr>
              <a:t>TimelineItemContent</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 {</a:t>
            </a:r>
            <a:endParaRPr lang="en-US" sz="1300" noProof="1">
              <a:solidFill>
                <a:srgbClr val="000000"/>
              </a:solidFill>
              <a:latin typeface="Menlo" panose="020B0609030804020204" pitchFamily="49" charset="0"/>
            </a:endParaRPr>
          </a:p>
          <a:p>
            <a:pPr>
              <a:lnSpc>
                <a:spcPct val="125000"/>
              </a:lnSpc>
            </a:pPr>
            <a:r>
              <a:rPr lang="en-US" sz="1300" b="0" noProof="1">
                <a:solidFill>
                  <a:srgbClr val="AF00DB"/>
                </a:solidFill>
                <a:effectLst/>
                <a:latin typeface="Menlo" panose="020B0609030804020204" pitchFamily="49" charset="0"/>
              </a:rPr>
              <a:t>          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MessageType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msgtype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existed</a:t>
            </a:r>
            <a:r>
              <a:rPr lang="en-US" sz="1300" b="0" noProof="1">
                <a:solidFill>
                  <a:srgbClr val="000000"/>
                </a:solidFill>
                <a:effectLst/>
                <a:latin typeface="Menlo" panose="020B0609030804020204" pitchFamily="49" charset="0"/>
              </a:rPr>
              <a:t>) = </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item </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live_id!</a:t>
            </a:r>
            <a:r>
              <a:rPr lang="en-US" sz="1300" b="0" noProof="1">
                <a:solidFill>
                  <a:srgbClr val="000000"/>
                </a:solidFill>
                <a:effectLst/>
                <a:latin typeface="Menlo" panose="020B0609030804020204" pitchFamily="49" charset="0"/>
              </a:rPr>
              <a:t>(</a:t>
            </a:r>
            <a:r>
              <a:rPr lang="en-US" sz="1300" b="0" noProof="1">
                <a:solidFill>
                  <a:srgbClr val="267F99"/>
                </a:solidFill>
                <a:effectLst/>
                <a:latin typeface="Menlo" panose="020B0609030804020204" pitchFamily="49" charset="0"/>
              </a:rPr>
              <a:t>ImageMessage</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mimetype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width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height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info</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as_ref</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AF00DB"/>
                </a:solidFill>
                <a:latin typeface="Menlo" panose="020B0609030804020204" pitchFamily="49" charset="0"/>
              </a:rPr>
              <a:t> return</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text_or_image_widget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text_or_image</a:t>
            </a:r>
            <a:r>
              <a:rPr lang="en-US" sz="1300" b="0" noProof="1">
                <a:solidFill>
                  <a:srgbClr val="000000"/>
                </a:solidFill>
                <a:effectLst/>
                <a:latin typeface="Menlo" panose="020B0609030804020204" pitchFamily="49" charset="0"/>
              </a:rPr>
              <a:t>(</a:t>
            </a:r>
            <a:r>
              <a:rPr lang="en-US" sz="1300" b="0" noProof="1">
                <a:solidFill>
                  <a:srgbClr val="0000FF"/>
                </a:solidFill>
                <a:effectLst/>
                <a:latin typeface="Menlo" panose="020B0609030804020204" pitchFamily="49" charset="0"/>
              </a:rPr>
              <a:t>id!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.message));</a:t>
            </a:r>
          </a:p>
          <a:p>
            <a:pPr>
              <a:lnSpc>
                <a:spcPct val="125000"/>
              </a:lnSpc>
            </a:pPr>
            <a:r>
              <a:rPr lang="en-US" sz="1300" b="0" dirty="0">
                <a:solidFill>
                  <a:srgbClr val="267F99"/>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media_request</a:t>
            </a:r>
            <a:r>
              <a:rPr lang="en-US" sz="1300" b="0" noProof="1">
                <a:solidFill>
                  <a:srgbClr val="000000"/>
                </a:solidFill>
                <a:effectLst/>
                <a:latin typeface="Menlo" panose="020B0609030804020204" pitchFamily="49" charset="0"/>
              </a:rPr>
              <a:t> =</a:t>
            </a:r>
            <a:r>
              <a:rPr lang="en-US" sz="1300" b="0" dirty="0">
                <a:solidFill>
                  <a:srgbClr val="267F99"/>
                </a:solidFill>
                <a:effectLst/>
                <a:latin typeface="Menlo" panose="020B0609030804020204" pitchFamily="49" charset="0"/>
              </a:rPr>
              <a:t> </a:t>
            </a:r>
            <a:r>
              <a:rPr lang="en-US" sz="1300" b="0" dirty="0" err="1">
                <a:solidFill>
                  <a:srgbClr val="267F99"/>
                </a:solidFill>
                <a:effectLst/>
                <a:latin typeface="Menlo" panose="020B0609030804020204" pitchFamily="49" charset="0"/>
              </a:rPr>
              <a:t>MediaRequest</a:t>
            </a:r>
            <a:r>
              <a:rPr lang="en-US" sz="1300" b="0" dirty="0">
                <a:solidFill>
                  <a:srgbClr val="000000"/>
                </a:solidFill>
                <a:effectLst/>
                <a:latin typeface="Menlo" panose="020B0609030804020204" pitchFamily="49" charset="0"/>
              </a:rPr>
              <a:t> { </a:t>
            </a:r>
            <a:r>
              <a:rPr lang="en-US" sz="1300" b="0" dirty="0">
                <a:solidFill>
                  <a:srgbClr val="001080"/>
                </a:solidFill>
                <a:effectLst/>
                <a:latin typeface="Menlo" panose="020B0609030804020204" pitchFamily="49" charset="0"/>
              </a:rPr>
              <a:t>source</a:t>
            </a:r>
            <a:r>
              <a:rPr lang="en-US" sz="1300" b="0" dirty="0">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source</a:t>
            </a:r>
            <a:r>
              <a:rPr lang="en-US" sz="1300" b="0" noProof="1">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format</a:t>
            </a:r>
            <a:r>
              <a:rPr lang="en-US" sz="1300" b="0" dirty="0">
                <a:solidFill>
                  <a:srgbClr val="000000"/>
                </a:solidFill>
                <a:effectLst/>
                <a:latin typeface="Menlo" panose="020B0609030804020204" pitchFamily="49" charset="0"/>
              </a:rPr>
              <a:t>: ...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data</a:t>
            </a:r>
            <a:r>
              <a:rPr lang="en-US" sz="1300" b="0" dirty="0">
                <a:solidFill>
                  <a:srgbClr val="000000"/>
                </a:solidFill>
                <a:effectLst/>
                <a:latin typeface="Menlo" panose="020B0609030804020204" pitchFamily="49" charset="0"/>
              </a:rPr>
              <a:t> = </a:t>
            </a:r>
            <a:r>
              <a:rPr lang="en-US" sz="1300" b="0" dirty="0">
                <a:solidFill>
                  <a:srgbClr val="267F99"/>
                </a:solidFill>
                <a:effectLst/>
                <a:highlight>
                  <a:srgbClr val="FFFF00"/>
                </a:highlight>
                <a:latin typeface="Menlo" panose="020B0609030804020204" pitchFamily="49" charset="0"/>
              </a:rPr>
              <a:t>Handle</a:t>
            </a:r>
            <a:r>
              <a:rPr lang="en-US" sz="1300" b="0" dirty="0">
                <a:solidFill>
                  <a:srgbClr val="000000"/>
                </a:solidFill>
                <a:effectLst/>
                <a:highlight>
                  <a:srgbClr val="FFFF00"/>
                </a:highlight>
                <a:latin typeface="Menlo" panose="020B0609030804020204" pitchFamily="49" charset="0"/>
              </a:rPr>
              <a:t>::</a:t>
            </a:r>
            <a:r>
              <a:rPr lang="en-US" sz="1300" b="0" dirty="0">
                <a:solidFill>
                  <a:srgbClr val="795E26"/>
                </a:solidFill>
                <a:effectLst/>
                <a:highlight>
                  <a:srgbClr val="FFFF00"/>
                </a:highlight>
                <a:latin typeface="Menlo" panose="020B0609030804020204" pitchFamily="49" charset="0"/>
              </a:rPr>
              <a:t>current</a:t>
            </a:r>
            <a:r>
              <a:rPr lang="en-US" sz="1300" b="0" dirty="0">
                <a:solidFill>
                  <a:srgbClr val="000000"/>
                </a:solidFill>
                <a:effectLst/>
                <a:highlight>
                  <a:srgbClr val="FFFF00"/>
                </a:highlight>
                <a:latin typeface="Menlo" panose="020B0609030804020204" pitchFamily="49" charset="0"/>
              </a:rPr>
              <a:t>().</a:t>
            </a:r>
            <a:r>
              <a:rPr lang="en-US" sz="1300" b="0" dirty="0">
                <a:solidFill>
                  <a:srgbClr val="795E26"/>
                </a:solidFill>
                <a:effectLst/>
                <a:highlight>
                  <a:srgbClr val="FFFF00"/>
                </a:highlight>
                <a:latin typeface="Menlo" panose="020B0609030804020204" pitchFamily="49" charset="0"/>
              </a:rPr>
              <a:t>spawn</a:t>
            </a:r>
            <a:r>
              <a:rPr lang="en-US" sz="1300" b="0" dirty="0">
                <a:solidFill>
                  <a:srgbClr val="000000"/>
                </a:solidFill>
                <a:effectLst/>
                <a:highlight>
                  <a:srgbClr val="FFFF00"/>
                </a:highlight>
                <a:latin typeface="Menlo" panose="020B0609030804020204" pitchFamily="49" charset="0"/>
              </a:rPr>
              <a:t>(</a:t>
            </a:r>
            <a:r>
              <a:rPr lang="en-US" sz="1300" dirty="0">
                <a:solidFill>
                  <a:srgbClr val="0000FF"/>
                </a:solidFill>
                <a:highlight>
                  <a:srgbClr val="FFFF00"/>
                </a:highlight>
                <a:latin typeface="Menlo" panose="020B0609030804020204" pitchFamily="49" charset="0"/>
              </a:rPr>
              <a:t>async</a:t>
            </a:r>
            <a:r>
              <a:rPr lang="en-US" sz="1300" b="0" dirty="0">
                <a:solidFill>
                  <a:srgbClr val="0000FF"/>
                </a:solidFill>
                <a:effectLst/>
                <a:highlight>
                  <a:srgbClr val="FFFF00"/>
                </a:highlight>
                <a:latin typeface="Menlo" panose="020B0609030804020204" pitchFamily="49" charset="0"/>
              </a:rPr>
              <a:t> </a:t>
            </a:r>
            <a:r>
              <a:rPr lang="en-US" sz="1300" b="0" dirty="0">
                <a:solidFill>
                  <a:srgbClr val="000000"/>
                </a:solidFill>
                <a:effectLst/>
                <a:highlight>
                  <a:srgbClr val="FFFF00"/>
                </a:highlight>
                <a:latin typeface="Menlo" panose="020B0609030804020204" pitchFamily="49" charset="0"/>
              </a:rPr>
              <a:t>{</a:t>
            </a:r>
          </a:p>
          <a:p>
            <a:pPr>
              <a:lnSpc>
                <a:spcPct val="125000"/>
              </a:lnSpc>
            </a:pPr>
            <a:r>
              <a:rPr lang="en-US" sz="1300" dirty="0">
                <a:solidFill>
                  <a:srgbClr val="000000"/>
                </a:solidFill>
                <a:latin typeface="Menlo" panose="020B0609030804020204" pitchFamily="49" charset="0"/>
              </a:rPr>
              <a:t>              </a:t>
            </a:r>
            <a:r>
              <a:rPr lang="en-US" sz="1300" b="0" dirty="0" err="1">
                <a:solidFill>
                  <a:srgbClr val="001080"/>
                </a:solidFill>
                <a:effectLst/>
                <a:highlight>
                  <a:srgbClr val="FFFF00"/>
                </a:highlight>
                <a:latin typeface="Menlo" panose="020B0609030804020204" pitchFamily="49" charset="0"/>
              </a:rPr>
              <a:t>matrix_client</a:t>
            </a:r>
            <a:r>
              <a:rPr lang="en-US" sz="1300" b="0" dirty="0" err="1">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media</a:t>
            </a:r>
            <a:r>
              <a:rPr lang="en-US" sz="1300" b="0" dirty="0">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get_media_content</a:t>
            </a:r>
            <a:r>
              <a:rPr lang="en-US" sz="1300" b="0" dirty="0">
                <a:solidFill>
                  <a:srgbClr val="000000"/>
                </a:solidFill>
                <a:effectLst/>
                <a:highlight>
                  <a:srgbClr val="FFFF00"/>
                </a:highlight>
                <a:latin typeface="Menlo" panose="020B0609030804020204" pitchFamily="49" charset="0"/>
              </a:rPr>
              <a:t>(&amp;</a:t>
            </a:r>
            <a:r>
              <a:rPr lang="en-US" sz="1300" b="0" dirty="0" err="1">
                <a:solidFill>
                  <a:srgbClr val="001080"/>
                </a:solidFill>
                <a:effectLst/>
                <a:highlight>
                  <a:srgbClr val="FFFF00"/>
                </a:highlight>
                <a:latin typeface="Menlo" panose="020B0609030804020204" pitchFamily="49" charset="0"/>
              </a:rPr>
              <a:t>media_request</a:t>
            </a:r>
            <a:r>
              <a:rPr lang="en-US" sz="1300" b="0" dirty="0">
                <a:solidFill>
                  <a:srgbClr val="000000"/>
                </a:solidFill>
                <a:effectLst/>
                <a:highlight>
                  <a:srgbClr val="FFFF00"/>
                </a:highlight>
                <a:latin typeface="Menlo" panose="020B0609030804020204" pitchFamily="49" charset="0"/>
              </a:rPr>
              <a:t>, </a:t>
            </a:r>
            <a:r>
              <a:rPr lang="en-US" sz="1300" b="0" dirty="0">
                <a:solidFill>
                  <a:srgbClr val="0000FF"/>
                </a:solidFill>
                <a:effectLst/>
                <a:highlight>
                  <a:srgbClr val="FFFF00"/>
                </a:highlight>
                <a:latin typeface="Menlo" panose="020B0609030804020204" pitchFamily="49" charset="0"/>
              </a:rPr>
              <a:t>true</a:t>
            </a:r>
            <a:r>
              <a:rPr lang="en-US" sz="1300" b="0" dirty="0">
                <a:solidFill>
                  <a:srgbClr val="000000"/>
                </a:solidFill>
                <a:effectLst/>
                <a:highlight>
                  <a:srgbClr val="FFFF00"/>
                </a:highlight>
                <a:latin typeface="Menlo" panose="020B0609030804020204" pitchFamily="49" charset="0"/>
              </a:rPr>
              <a:t>).</a:t>
            </a:r>
            <a:r>
              <a:rPr lang="en-US" sz="1300" b="0" dirty="0">
                <a:solidFill>
                  <a:srgbClr val="AF00DB"/>
                </a:solidFill>
                <a:effectLst/>
                <a:highlight>
                  <a:srgbClr val="FFFF00"/>
                </a:highlight>
                <a:latin typeface="Menlo" panose="020B0609030804020204" pitchFamily="49" charset="0"/>
              </a:rPr>
              <a:t>await</a:t>
            </a:r>
            <a:r>
              <a:rPr lang="en-US" sz="1300" b="0" dirty="0">
                <a:solidFill>
                  <a:srgbClr val="000000"/>
                </a:solidFill>
                <a:effectLst/>
                <a:highlight>
                  <a:srgbClr val="FFFF00"/>
                </a:highlight>
                <a:latin typeface="Menlo" panose="020B0609030804020204" pitchFamily="49" charset="0"/>
              </a:rPr>
              <a:t>?</a:t>
            </a:r>
          </a:p>
          <a:p>
            <a:pPr>
              <a:lnSpc>
                <a:spcPct val="125000"/>
              </a:lnSpc>
            </a:pPr>
            <a:r>
              <a:rPr kumimoji="0" lang="en-US" sz="1300" b="0" i="0" u="none" strike="noStrike" kern="1200" cap="none" spc="0" normalizeH="0" baseline="0" noProof="1">
                <a:ln>
                  <a:noFill/>
                </a:ln>
                <a:solidFill>
                  <a:srgbClr val="000000"/>
                </a:solidFill>
                <a:effectLst/>
                <a:uLnTx/>
                <a:uFillTx/>
                <a:latin typeface="Menlo" panose="020B0609030804020204" pitchFamily="49" charset="0"/>
                <a:ea typeface="+mn-ea"/>
                <a:cs typeface="+mn-cs"/>
              </a:rPr>
              <a:t>            });</a:t>
            </a:r>
            <a:endParaRPr lang="en-US" sz="1300" b="0" dirty="0">
              <a:solidFill>
                <a:srgbClr val="000000"/>
              </a:solidFill>
              <a:effectLst/>
              <a:highlight>
                <a:srgbClr val="FFFF00"/>
              </a:highlight>
              <a:latin typeface="Menlo" panose="020B0609030804020204" pitchFamily="49" charset="0"/>
            </a:endParaRP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show_image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utils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load_png_or_jpg</a:t>
            </a:r>
            <a:r>
              <a:rPr lang="en-US" sz="1300" b="0" noProof="1">
                <a:solidFill>
                  <a:srgbClr val="000000"/>
                </a:solidFill>
                <a:effectLst/>
                <a:latin typeface="Menlo" panose="020B0609030804020204" pitchFamily="49" charset="0"/>
              </a:rPr>
              <a:t>(&amp;</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 } } } }</a:t>
            </a:r>
          </a:p>
        </p:txBody>
      </p:sp>
      <p:cxnSp>
        <p:nvCxnSpPr>
          <p:cNvPr id="16" name="Straight Arrow Connector 5">
            <a:extLst>
              <a:ext uri="{FF2B5EF4-FFF2-40B4-BE49-F238E27FC236}">
                <a16:creationId xmlns:a16="http://schemas.microsoft.com/office/drawing/2014/main" id="{7D64645C-3164-2098-3CDA-E29F7163479A}"/>
              </a:ext>
            </a:extLst>
          </p:cNvPr>
          <p:cNvCxnSpPr>
            <a:cxnSpLocks/>
            <a:stCxn id="9" idx="2"/>
          </p:cNvCxnSpPr>
          <p:nvPr/>
        </p:nvCxnSpPr>
        <p:spPr>
          <a:xfrm rot="16200000" flipH="1">
            <a:off x="1839236" y="2879366"/>
            <a:ext cx="626296" cy="1570252"/>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7471E09-10D8-6E5F-2BCA-0EBA60ACE832}"/>
              </a:ext>
            </a:extLst>
          </p:cNvPr>
          <p:cNvSpPr txBox="1"/>
          <p:nvPr/>
        </p:nvSpPr>
        <p:spPr>
          <a:xfrm>
            <a:off x="3440430" y="5439715"/>
            <a:ext cx="8103870" cy="635751"/>
          </a:xfrm>
          <a:prstGeom prst="rect">
            <a:avLst/>
          </a:prstGeom>
          <a:solidFill>
            <a:schemeClr val="bg1">
              <a:lumMod val="85000"/>
            </a:schemeClr>
          </a:solidFill>
        </p:spPr>
        <p:txBody>
          <a:bodyPr wrap="square">
            <a:spAutoFit/>
          </a:bodyPr>
          <a:lstStyle/>
          <a:p>
            <a:pPr>
              <a:lnSpc>
                <a:spcPct val="150000"/>
              </a:lnSpc>
            </a:pPr>
            <a:r>
              <a:rPr lang="en-US" sz="1250" dirty="0">
                <a:solidFill>
                  <a:srgbClr val="FF0000"/>
                </a:solidFill>
                <a:latin typeface="Monaco" pitchFamily="2" charset="77"/>
              </a:rPr>
              <a:t>thread 'main' panicked</a:t>
            </a:r>
            <a:r>
              <a:rPr lang="en-US" sz="1250" dirty="0">
                <a:latin typeface="Monaco" pitchFamily="2" charset="77"/>
              </a:rPr>
              <a:t> at </a:t>
            </a:r>
            <a:r>
              <a:rPr lang="en-US" sz="1250" dirty="0" err="1">
                <a:latin typeface="Monaco" pitchFamily="2" charset="77"/>
              </a:rPr>
              <a:t>src</a:t>
            </a:r>
            <a:r>
              <a:rPr lang="en-US" sz="1250" dirty="0">
                <a:latin typeface="Monaco" pitchFamily="2" charset="77"/>
              </a:rPr>
              <a:t>/home/room_screen.rs:1128:25:</a:t>
            </a:r>
          </a:p>
          <a:p>
            <a:pPr>
              <a:lnSpc>
                <a:spcPct val="150000"/>
              </a:lnSpc>
            </a:pPr>
            <a:r>
              <a:rPr lang="en-US" sz="1250" dirty="0">
                <a:latin typeface="Monaco" pitchFamily="2" charset="77"/>
              </a:rPr>
              <a:t>there is no reactor running, must be called from the context of a </a:t>
            </a:r>
            <a:r>
              <a:rPr lang="en-US" sz="1250" dirty="0" err="1">
                <a:latin typeface="Monaco" pitchFamily="2" charset="77"/>
              </a:rPr>
              <a:t>Tokio</a:t>
            </a:r>
            <a:r>
              <a:rPr lang="en-US" sz="1250" dirty="0">
                <a:latin typeface="Monaco" pitchFamily="2" charset="77"/>
              </a:rPr>
              <a:t> 1.x runtime</a:t>
            </a:r>
          </a:p>
        </p:txBody>
      </p:sp>
      <p:sp>
        <p:nvSpPr>
          <p:cNvPr id="6" name="Date Placeholder 5">
            <a:extLst>
              <a:ext uri="{FF2B5EF4-FFF2-40B4-BE49-F238E27FC236}">
                <a16:creationId xmlns:a16="http://schemas.microsoft.com/office/drawing/2014/main" id="{EF3EF4B3-2E0F-873F-18E4-1106533FC816}"/>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8FF42327-E9BA-8E8C-3E03-3C957406397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421478071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DF44F5-F25A-8B97-A77B-233E9EC318A8}"/>
              </a:ext>
            </a:extLst>
          </p:cNvPr>
          <p:cNvSpPr>
            <a:spLocks noGrp="1"/>
          </p:cNvSpPr>
          <p:nvPr>
            <p:ph idx="1"/>
          </p:nvPr>
        </p:nvSpPr>
        <p:spPr>
          <a:xfrm>
            <a:off x="541020" y="1477328"/>
            <a:ext cx="11013440" cy="5072062"/>
          </a:xfrm>
        </p:spPr>
        <p:txBody>
          <a:bodyPr>
            <a:normAutofit/>
          </a:bodyPr>
          <a:lstStyle/>
          <a:p>
            <a:pPr marL="0" indent="0">
              <a:buNone/>
            </a:pPr>
            <a:r>
              <a:rPr lang="en-US" sz="3200" dirty="0"/>
              <a:t>Obvious: </a:t>
            </a:r>
            <a:r>
              <a:rPr lang="en-US" sz="3200" i="1" dirty="0">
                <a:solidFill>
                  <a:srgbClr val="FF0000"/>
                </a:solidFill>
              </a:rPr>
              <a:t>must not block the main UI thread</a:t>
            </a:r>
          </a:p>
          <a:p>
            <a:pPr lvl="1"/>
            <a:r>
              <a:rPr lang="en-US" dirty="0"/>
              <a:t>Invoking a blocking (sync) function from the main thread will hang the UI</a:t>
            </a:r>
          </a:p>
          <a:p>
            <a:pPr lvl="2"/>
            <a:r>
              <a:rPr lang="en-US" dirty="0"/>
              <a:t>Especially if it causes a </a:t>
            </a:r>
            <a:r>
              <a:rPr lang="en-US" dirty="0" err="1"/>
              <a:t>syscall</a:t>
            </a:r>
            <a:r>
              <a:rPr lang="en-US" dirty="0"/>
              <a:t>, where the OS may put the thread to sleep</a:t>
            </a:r>
          </a:p>
          <a:p>
            <a:pPr marL="0" indent="0">
              <a:buNone/>
            </a:pPr>
            <a:br>
              <a:rPr lang="en-US" sz="2800" dirty="0"/>
            </a:br>
            <a:r>
              <a:rPr lang="en-US" sz="2800" dirty="0"/>
              <a:t>Less obvious: </a:t>
            </a:r>
            <a:r>
              <a:rPr lang="en-US" sz="2800" b="1" dirty="0">
                <a:solidFill>
                  <a:srgbClr val="FF0000"/>
                </a:solidFill>
              </a:rPr>
              <a:t>async</a:t>
            </a:r>
            <a:r>
              <a:rPr lang="en-US" sz="2800" dirty="0">
                <a:solidFill>
                  <a:srgbClr val="FF0000"/>
                </a:solidFill>
              </a:rPr>
              <a:t> functions can </a:t>
            </a:r>
            <a:r>
              <a:rPr lang="en-US" sz="2800" b="1" i="1" dirty="0">
                <a:solidFill>
                  <a:srgbClr val="FF0000"/>
                </a:solidFill>
              </a:rPr>
              <a:t>also</a:t>
            </a:r>
            <a:r>
              <a:rPr lang="en-US" sz="2800" dirty="0">
                <a:solidFill>
                  <a:srgbClr val="FF0000"/>
                </a:solidFill>
              </a:rPr>
              <a:t> block the main thread</a:t>
            </a:r>
            <a:endParaRPr lang="en-US" dirty="0">
              <a:solidFill>
                <a:srgbClr val="FF0000"/>
              </a:solidFill>
            </a:endParaRPr>
          </a:p>
          <a:p>
            <a:pPr lvl="1"/>
            <a:r>
              <a:rPr lang="en-US" dirty="0"/>
              <a:t>Even if the function is async, that native thread could still be blocked</a:t>
            </a:r>
            <a:br>
              <a:rPr lang="en-US" dirty="0"/>
            </a:br>
            <a:r>
              <a:rPr lang="en-US" dirty="0"/>
              <a:t>while the async executor is polling the future being </a:t>
            </a:r>
            <a:r>
              <a:rPr lang="en-US" sz="2000" dirty="0">
                <a:latin typeface="Monaco" pitchFamily="2" charset="77"/>
              </a:rPr>
              <a:t>await</a:t>
            </a:r>
            <a:r>
              <a:rPr lang="en-US" dirty="0"/>
              <a:t>ed</a:t>
            </a:r>
          </a:p>
          <a:p>
            <a:pPr lvl="1"/>
            <a:r>
              <a:rPr lang="en-US" dirty="0"/>
              <a:t>Same issue can occur on background threads, too  (but that’s ok)</a:t>
            </a:r>
            <a:br>
              <a:rPr lang="en-US" dirty="0"/>
            </a:br>
            <a:endParaRPr lang="en-US" dirty="0"/>
          </a:p>
          <a:p>
            <a:pPr marL="0" indent="0">
              <a:buNone/>
            </a:pPr>
            <a:r>
              <a:rPr lang="en-US" b="1" dirty="0">
                <a:solidFill>
                  <a:schemeClr val="accent6">
                    <a:lumMod val="75000"/>
                  </a:schemeClr>
                </a:solidFill>
              </a:rPr>
              <a:t>Key point:</a:t>
            </a:r>
          </a:p>
          <a:p>
            <a:pPr marL="350838" lvl="1" indent="0">
              <a:buNone/>
            </a:pPr>
            <a:r>
              <a:rPr lang="en-US" dirty="0"/>
              <a:t>→ Don’t invoke </a:t>
            </a:r>
            <a:r>
              <a:rPr lang="en-US" b="1" i="1" dirty="0"/>
              <a:t>any</a:t>
            </a:r>
            <a:r>
              <a:rPr lang="en-US" dirty="0"/>
              <a:t> blocking functions, even “non-blocking” async</a:t>
            </a:r>
            <a:br>
              <a:rPr lang="en-US" dirty="0"/>
            </a:br>
            <a:r>
              <a:rPr lang="en-US" dirty="0"/>
              <a:t>                   </a:t>
            </a:r>
            <a:r>
              <a:rPr lang="en-US" sz="1200" dirty="0"/>
              <a:t>(on the main UI thread)</a:t>
            </a:r>
            <a:endParaRPr lang="en-US" dirty="0"/>
          </a:p>
        </p:txBody>
      </p:sp>
      <p:sp>
        <p:nvSpPr>
          <p:cNvPr id="5" name="Slide Number Placeholder 4">
            <a:extLst>
              <a:ext uri="{FF2B5EF4-FFF2-40B4-BE49-F238E27FC236}">
                <a16:creationId xmlns:a16="http://schemas.microsoft.com/office/drawing/2014/main" id="{8E66F744-3149-1D7B-B303-1C30879888B9}"/>
              </a:ext>
            </a:extLst>
          </p:cNvPr>
          <p:cNvSpPr>
            <a:spLocks noGrp="1"/>
          </p:cNvSpPr>
          <p:nvPr>
            <p:ph type="sldNum" sz="quarter" idx="12"/>
          </p:nvPr>
        </p:nvSpPr>
        <p:spPr/>
        <p:txBody>
          <a:bodyPr/>
          <a:lstStyle/>
          <a:p>
            <a:fld id="{7D62C56D-5E74-2945-931D-C07ECBF0F859}" type="slidenum">
              <a:rPr lang="en-US" smtClean="0"/>
              <a:pPr/>
              <a:t>26</a:t>
            </a:fld>
            <a:endParaRPr lang="en-US"/>
          </a:p>
        </p:txBody>
      </p:sp>
      <p:sp>
        <p:nvSpPr>
          <p:cNvPr id="8" name="Title 1">
            <a:extLst>
              <a:ext uri="{FF2B5EF4-FFF2-40B4-BE49-F238E27FC236}">
                <a16:creationId xmlns:a16="http://schemas.microsoft.com/office/drawing/2014/main" id="{C0966D6B-EA7E-FAE2-8B23-5C1E7D59867A}"/>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2" name="Date Placeholder 1">
            <a:extLst>
              <a:ext uri="{FF2B5EF4-FFF2-40B4-BE49-F238E27FC236}">
                <a16:creationId xmlns:a16="http://schemas.microsoft.com/office/drawing/2014/main" id="{A850D44D-38CF-F236-A079-519507D1ECEB}"/>
              </a:ext>
            </a:extLst>
          </p:cNvPr>
          <p:cNvSpPr>
            <a:spLocks noGrp="1"/>
          </p:cNvSpPr>
          <p:nvPr>
            <p:ph type="dt" sz="half" idx="10"/>
          </p:nvPr>
        </p:nvSpPr>
        <p:spPr>
          <a:xfrm>
            <a:off x="808890" y="6426689"/>
            <a:ext cx="2514014" cy="365125"/>
          </a:xfrm>
        </p:spPr>
        <p:txBody>
          <a:bodyPr/>
          <a:lstStyle/>
          <a:p>
            <a:r>
              <a:rPr lang="en-US"/>
              <a:t>Robius: App Dev in Rust</a:t>
            </a:r>
            <a:endParaRPr lang="en-US" dirty="0"/>
          </a:p>
        </p:txBody>
      </p:sp>
      <p:pic>
        <p:nvPicPr>
          <p:cNvPr id="6" name="Picture 5" descr="A logo of a company&#10;&#10;Description automatically generated with medium confidence">
            <a:extLst>
              <a:ext uri="{FF2B5EF4-FFF2-40B4-BE49-F238E27FC236}">
                <a16:creationId xmlns:a16="http://schemas.microsoft.com/office/drawing/2014/main" id="{20E11E94-7F10-9194-1BE1-DEE720569A6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62858" y="6483808"/>
            <a:ext cx="261619" cy="261619"/>
          </a:xfrm>
          <a:prstGeom prst="rect">
            <a:avLst/>
          </a:prstGeom>
        </p:spPr>
      </p:pic>
    </p:spTree>
    <p:extLst>
      <p:ext uri="{BB962C8B-B14F-4D97-AF65-F5344CB8AC3E}">
        <p14:creationId xmlns:p14="http://schemas.microsoft.com/office/powerpoint/2010/main" val="392312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26CD2D6-83A3-DFA5-3D6E-808D97F42736}"/>
              </a:ext>
            </a:extLst>
          </p:cNvPr>
          <p:cNvSpPr txBox="1"/>
          <p:nvPr/>
        </p:nvSpPr>
        <p:spPr>
          <a:xfrm>
            <a:off x="1777459" y="1066119"/>
            <a:ext cx="10414541" cy="5571846"/>
          </a:xfrm>
          <a:prstGeom prst="rect">
            <a:avLst/>
          </a:prstGeom>
          <a:noFill/>
        </p:spPr>
        <p:txBody>
          <a:bodyPr wrap="square">
            <a:spAutoFit/>
          </a:bodyPr>
          <a:lstStyle/>
          <a:p>
            <a:pPr>
              <a:lnSpc>
                <a:spcPct val="125000"/>
              </a:lnSpc>
            </a:pPr>
            <a:r>
              <a:rPr lang="en-US" sz="1300" b="0" noProof="1">
                <a:solidFill>
                  <a:srgbClr val="0000FF"/>
                </a:solidFill>
                <a:effectLst/>
                <a:latin typeface="Menlo" panose="020B0609030804020204" pitchFamily="49" charset="0"/>
              </a:rPr>
              <a:t>impl</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Widget</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for</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TimelineView</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fn</a:t>
            </a:r>
            <a:r>
              <a:rPr lang="en-US" sz="1300" b="0" noProof="1">
                <a:solidFill>
                  <a:srgbClr val="000000"/>
                </a:solidFill>
                <a:effectLst/>
                <a:latin typeface="Menlo" panose="020B0609030804020204" pitchFamily="49" charset="0"/>
              </a:rPr>
              <a:t> </a:t>
            </a:r>
            <a:r>
              <a:rPr lang="en-US" sz="1300" b="0" u="sng" noProof="1">
                <a:solidFill>
                  <a:srgbClr val="795E26"/>
                </a:solidFill>
                <a:effectLst/>
                <a:latin typeface="Menlo" panose="020B0609030804020204" pitchFamily="49" charset="0"/>
              </a:rPr>
              <a:t>draw_walk</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Cx2d</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walk</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Walk</a:t>
            </a:r>
            <a:r>
              <a:rPr lang="en-US" sz="1300" b="0" noProof="1">
                <a:solidFill>
                  <a:srgbClr val="000000"/>
                </a:solidFill>
                <a:effectLst/>
                <a:latin typeface="Menlo" panose="020B0609030804020204" pitchFamily="49" charset="0"/>
              </a:rPr>
              <a:t>) -&gt; </a:t>
            </a:r>
            <a:r>
              <a:rPr lang="en-US" sz="1300" b="0" noProof="1">
                <a:solidFill>
                  <a:srgbClr val="267F99"/>
                </a:solidFill>
                <a:effectLst/>
                <a:latin typeface="Menlo" panose="020B0609030804020204" pitchFamily="49" charset="0"/>
              </a:rPr>
              <a:t>DrawStep</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while</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next_visible_item</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 = self.</a:t>
            </a:r>
            <a:r>
              <a:rPr lang="en-US" sz="1300" b="0" noProof="1">
                <a:solidFill>
                  <a:srgbClr val="001080"/>
                </a:solidFill>
                <a:effectLst/>
                <a:latin typeface="Menlo" panose="020B0609030804020204" pitchFamily="49" charset="0"/>
              </a:rPr>
              <a:t>tl_items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get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tl_idx</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000000"/>
                </a:solidFill>
                <a:latin typeface="Menlo" panose="020B0609030804020204" pitchFamily="49" charset="0"/>
              </a:rPr>
              <a:t>{ ...</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TimelineItemKind</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Event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 = </a:t>
            </a:r>
            <a:r>
              <a:rPr lang="en-US" sz="1300" b="0" noProof="1">
                <a:solidFill>
                  <a:srgbClr val="AF00DB"/>
                </a:solidFill>
                <a:effectLst/>
                <a:latin typeface="Menlo" panose="020B0609030804020204" pitchFamily="49" charset="0"/>
              </a:rPr>
              <a:t>match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kind</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 </a:t>
            </a:r>
            <a:r>
              <a:rPr lang="en-US" sz="1300" b="0" noProof="1">
                <a:solidFill>
                  <a:srgbClr val="267F99"/>
                </a:solidFill>
                <a:effectLst/>
                <a:latin typeface="Menlo" panose="020B0609030804020204" pitchFamily="49" charset="0"/>
              </a:rPr>
              <a:t>TimelineItemContent</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 {</a:t>
            </a:r>
            <a:endParaRPr lang="en-US" sz="1300" noProof="1">
              <a:solidFill>
                <a:srgbClr val="000000"/>
              </a:solidFill>
              <a:latin typeface="Menlo" panose="020B0609030804020204" pitchFamily="49" charset="0"/>
            </a:endParaRPr>
          </a:p>
          <a:p>
            <a:pPr>
              <a:lnSpc>
                <a:spcPct val="125000"/>
              </a:lnSpc>
            </a:pPr>
            <a:r>
              <a:rPr lang="en-US" sz="1300" b="0" noProof="1">
                <a:solidFill>
                  <a:srgbClr val="AF00DB"/>
                </a:solidFill>
                <a:effectLst/>
                <a:latin typeface="Menlo" panose="020B0609030804020204" pitchFamily="49" charset="0"/>
              </a:rPr>
              <a:t>          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MessageType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msgtype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existed</a:t>
            </a:r>
            <a:r>
              <a:rPr lang="en-US" sz="1300" b="0" noProof="1">
                <a:solidFill>
                  <a:srgbClr val="000000"/>
                </a:solidFill>
                <a:effectLst/>
                <a:latin typeface="Menlo" panose="020B0609030804020204" pitchFamily="49" charset="0"/>
              </a:rPr>
              <a:t>) = </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item </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live_id!</a:t>
            </a:r>
            <a:r>
              <a:rPr lang="en-US" sz="1300" b="0" noProof="1">
                <a:solidFill>
                  <a:srgbClr val="000000"/>
                </a:solidFill>
                <a:effectLst/>
                <a:latin typeface="Menlo" panose="020B0609030804020204" pitchFamily="49" charset="0"/>
              </a:rPr>
              <a:t>(</a:t>
            </a:r>
            <a:r>
              <a:rPr lang="en-US" sz="1300" b="0" noProof="1">
                <a:solidFill>
                  <a:srgbClr val="267F99"/>
                </a:solidFill>
                <a:effectLst/>
                <a:latin typeface="Menlo" panose="020B0609030804020204" pitchFamily="49" charset="0"/>
              </a:rPr>
              <a:t>ImageMessage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unwrap</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mimetype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width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height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info</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as_ref</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AF00DB"/>
                </a:solidFill>
                <a:latin typeface="Menlo" panose="020B0609030804020204" pitchFamily="49" charset="0"/>
              </a:rPr>
              <a:t> return</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text_or_image_widget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text_or_image</a:t>
            </a:r>
            <a:r>
              <a:rPr lang="en-US" sz="1300" b="0" noProof="1">
                <a:solidFill>
                  <a:srgbClr val="000000"/>
                </a:solidFill>
                <a:effectLst/>
                <a:latin typeface="Menlo" panose="020B0609030804020204" pitchFamily="49" charset="0"/>
              </a:rPr>
              <a:t>(</a:t>
            </a:r>
            <a:r>
              <a:rPr lang="en-US" sz="1300" b="0" noProof="1">
                <a:solidFill>
                  <a:srgbClr val="0000FF"/>
                </a:solidFill>
                <a:effectLst/>
                <a:latin typeface="Menlo" panose="020B0609030804020204" pitchFamily="49" charset="0"/>
              </a:rPr>
              <a:t>id!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.message));</a:t>
            </a:r>
          </a:p>
          <a:p>
            <a:pPr>
              <a:lnSpc>
                <a:spcPct val="125000"/>
              </a:lnSpc>
            </a:pPr>
            <a:r>
              <a:rPr lang="en-US" sz="1300" noProof="1">
                <a:solidFill>
                  <a:srgbClr val="000000"/>
                </a:solidFill>
                <a:latin typeface="Menlo" panose="020B0609030804020204" pitchFamily="49" charset="0"/>
              </a:rPr>
              <a:t>            </a:t>
            </a:r>
            <a:r>
              <a:rPr lang="en-US" sz="1300" b="0" noProof="1">
                <a:solidFill>
                  <a:srgbClr val="AF00DB"/>
                </a:solidFill>
                <a:effectLst/>
                <a:latin typeface="Menlo" panose="020B0609030804020204" pitchFamily="49" charset="0"/>
              </a:rPr>
              <a:t>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MediaSource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Plain</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mxc_uri</a:t>
            </a:r>
            <a:r>
              <a:rPr lang="en-US" sz="1300" b="0" noProof="1">
                <a:solidFill>
                  <a:srgbClr val="000000"/>
                </a:solidFill>
                <a:effectLst/>
                <a:latin typeface="Menlo" panose="020B0609030804020204" pitchFamily="49" charset="0"/>
              </a:rPr>
              <a:t>) =&gt; &amp;</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source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match</a:t>
            </a:r>
            <a:r>
              <a:rPr lang="en-US" sz="1300" b="0" noProof="1">
                <a:solidFill>
                  <a:srgbClr val="000000"/>
                </a:solidFill>
                <a:effectLst/>
                <a:latin typeface="Menlo" panose="020B0609030804020204" pitchFamily="49" charset="0"/>
              </a:rPr>
              <a:t> </a:t>
            </a:r>
            <a:r>
              <a:rPr lang="en-US" sz="1300" b="0" u="sng" noProof="1">
                <a:solidFill>
                  <a:srgbClr val="0000FF"/>
                </a:solidFill>
                <a:effectLst/>
                <a:highlight>
                  <a:srgbClr val="FFFF00"/>
                </a:highlight>
                <a:latin typeface="Menlo" panose="020B0609030804020204" pitchFamily="49" charset="0"/>
              </a:rPr>
              <a:t>self</a:t>
            </a:r>
            <a:r>
              <a:rPr lang="en-US" sz="1300" b="0" noProof="1">
                <a:solidFill>
                  <a:srgbClr val="000000"/>
                </a:solidFill>
                <a:effectLst/>
                <a:highlight>
                  <a:srgbClr val="FFFF00"/>
                </a:highlight>
                <a:latin typeface="Menlo" panose="020B0609030804020204" pitchFamily="49" charset="0"/>
              </a:rPr>
              <a:t>.</a:t>
            </a:r>
            <a:r>
              <a:rPr lang="en-US" sz="1300" b="0" u="sng" noProof="1">
                <a:solidFill>
                  <a:srgbClr val="001080"/>
                </a:solidFill>
                <a:effectLst/>
                <a:highlight>
                  <a:srgbClr val="FFFF00"/>
                </a:highlight>
                <a:latin typeface="Menlo" panose="020B0609030804020204" pitchFamily="49" charset="0"/>
              </a:rPr>
              <a:t>media_cache</a:t>
            </a:r>
            <a:r>
              <a:rPr lang="en-US" sz="1300" b="0" noProof="1">
                <a:solidFill>
                  <a:srgbClr val="000000"/>
                </a:solidFill>
                <a:effectLst/>
                <a:highlight>
                  <a:srgbClr val="FFFF00"/>
                </a:highlight>
                <a:latin typeface="Menlo" panose="020B0609030804020204" pitchFamily="49" charset="0"/>
              </a:rPr>
              <a:t>.</a:t>
            </a:r>
            <a:r>
              <a:rPr lang="en-US" sz="1300" b="0" u="sng" noProof="1">
                <a:solidFill>
                  <a:srgbClr val="795E26"/>
                </a:solidFill>
                <a:effectLst/>
                <a:highlight>
                  <a:srgbClr val="FFFF00"/>
                </a:highlight>
                <a:latin typeface="Menlo" panose="020B0609030804020204" pitchFamily="49" charset="0"/>
              </a:rPr>
              <a:t>try_get_media_or_fetch</a:t>
            </a:r>
            <a:r>
              <a:rPr lang="en-US" sz="1300" b="0" noProof="1">
                <a:solidFill>
                  <a:srgbClr val="000000"/>
                </a:solidFill>
                <a:effectLst/>
                <a:highlight>
                  <a:srgbClr val="FFFF00"/>
                </a:highlight>
                <a:latin typeface="Menlo" panose="020B0609030804020204" pitchFamily="49" charset="0"/>
              </a:rPr>
              <a:t>(</a:t>
            </a:r>
            <a:r>
              <a:rPr lang="en-US" sz="1300" b="0" noProof="1">
                <a:solidFill>
                  <a:srgbClr val="001080"/>
                </a:solidFill>
                <a:effectLst/>
                <a:highlight>
                  <a:srgbClr val="FFFF00"/>
                </a:highlight>
                <a:latin typeface="Menlo" panose="020B0609030804020204" pitchFamily="49" charset="0"/>
              </a:rPr>
              <a:t>mxc_uri</a:t>
            </a:r>
            <a:r>
              <a:rPr lang="en-US" sz="1300" b="0" noProof="1">
                <a:solidFill>
                  <a:srgbClr val="000000"/>
                </a:solidFill>
                <a:effectLst/>
                <a:highlight>
                  <a:srgbClr val="FFFF00"/>
                </a:highlight>
                <a:latin typeface="Menlo" panose="020B0609030804020204" pitchFamily="49" charset="0"/>
              </a:rPr>
              <a:t>.</a:t>
            </a:r>
            <a:r>
              <a:rPr lang="en-US" sz="1300" b="0" noProof="1">
                <a:solidFill>
                  <a:srgbClr val="795E26"/>
                </a:solidFill>
                <a:effectLst/>
                <a:highlight>
                  <a:srgbClr val="FFFF00"/>
                </a:highlight>
                <a:latin typeface="Menlo" panose="020B0609030804020204" pitchFamily="49" charset="0"/>
              </a:rPr>
              <a:t>clone</a:t>
            </a:r>
            <a:r>
              <a:rPr lang="en-US" sz="1300" b="0" noProof="1">
                <a:solidFill>
                  <a:srgbClr val="000000"/>
                </a:solidFill>
                <a:effectLst/>
                <a:highlight>
                  <a:srgbClr val="FFFF00"/>
                </a:highlight>
                <a:latin typeface="Menlo" panose="020B0609030804020204" pitchFamily="49" charset="0"/>
              </a:rPr>
              <a:t>(), </a:t>
            </a:r>
            <a:r>
              <a:rPr lang="en-US" sz="1300" b="0" noProof="1">
                <a:solidFill>
                  <a:srgbClr val="0070C1"/>
                </a:solidFill>
                <a:effectLst/>
                <a:highlight>
                  <a:srgbClr val="FFFF00"/>
                </a:highlight>
                <a:latin typeface="Menlo" panose="020B0609030804020204" pitchFamily="49" charset="0"/>
              </a:rPr>
              <a:t>None</a:t>
            </a:r>
            <a:r>
              <a:rPr lang="en-US" sz="1300" b="0" noProof="1">
                <a:solidFill>
                  <a:srgbClr val="000000"/>
                </a:solidFill>
                <a:effectLst/>
                <a:highlight>
                  <a:srgbClr val="FFFF00"/>
                </a:highlight>
                <a:latin typeface="Menlo" panose="020B0609030804020204" pitchFamily="49" charset="0"/>
              </a:rPr>
              <a:t>)</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267F99"/>
                </a:solidFill>
                <a:effectLst/>
                <a:latin typeface="Menlo" panose="020B0609030804020204" pitchFamily="49" charset="0"/>
              </a:rPr>
              <a:t>                MediaCacheEntry</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Loaded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 =&gt; {</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show_image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utils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load_png_or_jpg</a:t>
            </a:r>
            <a:r>
              <a:rPr lang="en-US" sz="1300" b="0" noProof="1">
                <a:solidFill>
                  <a:srgbClr val="000000"/>
                </a:solidFill>
                <a:effectLst/>
                <a:latin typeface="Menlo" panose="020B0609030804020204" pitchFamily="49" charset="0"/>
              </a:rPr>
              <a:t>(&amp;</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267F99"/>
                </a:solidFill>
                <a:effectLst/>
                <a:latin typeface="Menlo" panose="020B0609030804020204" pitchFamily="49" charset="0"/>
              </a:rPr>
              <a:t>                MediaCacheEntry</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Requested</a:t>
            </a:r>
            <a:r>
              <a:rPr lang="en-US" sz="1300" b="0" noProof="1">
                <a:solidFill>
                  <a:srgbClr val="000000"/>
                </a:solidFill>
                <a:effectLst/>
                <a:latin typeface="Menlo" panose="020B0609030804020204" pitchFamily="49" charset="0"/>
              </a:rPr>
              <a:t> =&gt; {</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set_text</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format!</a:t>
            </a:r>
            <a:r>
              <a:rPr lang="en-US" sz="1300" b="0" noProof="1">
                <a:solidFill>
                  <a:srgbClr val="000000"/>
                </a:solidFill>
                <a:effectLst/>
                <a:latin typeface="Menlo" panose="020B0609030804020204" pitchFamily="49" charset="0"/>
              </a:rPr>
              <a:t>(</a:t>
            </a:r>
            <a:r>
              <a:rPr lang="en-US" sz="1300" b="0" noProof="1">
                <a:solidFill>
                  <a:srgbClr val="A31515"/>
                </a:solidFill>
                <a:effectLst/>
                <a:latin typeface="Menlo" panose="020B0609030804020204" pitchFamily="49" charset="0"/>
              </a:rPr>
              <a:t>"Fetching image from </a:t>
            </a:r>
            <a:r>
              <a:rPr lang="en-US" sz="1300" b="0" noProof="1">
                <a:solidFill>
                  <a:srgbClr val="0000FF"/>
                </a:solidFill>
                <a:effectLst/>
                <a:latin typeface="Menlo" panose="020B0609030804020204" pitchFamily="49" charset="0"/>
              </a:rPr>
              <a:t>{:?}</a:t>
            </a:r>
            <a:r>
              <a:rPr lang="en-US" sz="1300" b="0" noProof="1">
                <a:solidFill>
                  <a:srgbClr val="A31515"/>
                </a:solidFill>
                <a:effectLst/>
                <a:latin typeface="Menlo" panose="020B0609030804020204" pitchFamily="49" charset="0"/>
              </a:rPr>
              <a: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mxc_uri</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267F99"/>
                </a:solidFill>
                <a:effectLst/>
                <a:latin typeface="Menlo" panose="020B0609030804020204" pitchFamily="49" charset="0"/>
              </a:rPr>
              <a:t>                MediaCacheEntry</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Failed</a:t>
            </a:r>
            <a:r>
              <a:rPr lang="en-US" sz="1300" b="0" noProof="1">
                <a:solidFill>
                  <a:srgbClr val="000000"/>
                </a:solidFill>
                <a:effectLst/>
                <a:latin typeface="Menlo" panose="020B0609030804020204" pitchFamily="49" charset="0"/>
              </a:rPr>
              <a:t> =&gt; {</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set_text</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format!</a:t>
            </a:r>
            <a:r>
              <a:rPr lang="en-US" sz="1300" b="0" noProof="1">
                <a:solidFill>
                  <a:srgbClr val="000000"/>
                </a:solidFill>
                <a:effectLst/>
                <a:latin typeface="Menlo" panose="020B0609030804020204" pitchFamily="49" charset="0"/>
              </a:rPr>
              <a:t>(</a:t>
            </a:r>
            <a:r>
              <a:rPr lang="en-US" sz="1300" b="0" noProof="1">
                <a:solidFill>
                  <a:srgbClr val="A31515"/>
                </a:solidFill>
                <a:effectLst/>
                <a:latin typeface="Menlo" panose="020B0609030804020204" pitchFamily="49" charset="0"/>
              </a:rPr>
              <a:t>"Failed to fetch image from </a:t>
            </a:r>
            <a:r>
              <a:rPr lang="en-US" sz="1300" b="0" noProof="1">
                <a:solidFill>
                  <a:srgbClr val="0000FF"/>
                </a:solidFill>
                <a:effectLst/>
                <a:latin typeface="Menlo" panose="020B0609030804020204" pitchFamily="49" charset="0"/>
              </a:rPr>
              <a:t>{:?}</a:t>
            </a:r>
            <a:r>
              <a:rPr lang="en-US" sz="1300" b="0" noProof="1">
                <a:solidFill>
                  <a:srgbClr val="A31515"/>
                </a:solidFill>
                <a:effectLst/>
                <a:latin typeface="Menlo" panose="020B0609030804020204" pitchFamily="49" charset="0"/>
              </a:rPr>
              <a: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mxc_uri</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 ...</a:t>
            </a:r>
            <a:endParaRPr lang="en-US" sz="1300" b="0" noProof="1">
              <a:solidFill>
                <a:srgbClr val="000000"/>
              </a:solidFill>
              <a:effectLst/>
              <a:latin typeface="Menlo" panose="020B0609030804020204" pitchFamily="49" charset="0"/>
            </a:endParaRPr>
          </a:p>
        </p:txBody>
      </p:sp>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27</a:t>
            </a:fld>
            <a:endParaRPr lang="en-US"/>
          </a:p>
        </p:txBody>
      </p:sp>
      <p:sp>
        <p:nvSpPr>
          <p:cNvPr id="9" name="Content Placeholder 6">
            <a:extLst>
              <a:ext uri="{FF2B5EF4-FFF2-40B4-BE49-F238E27FC236}">
                <a16:creationId xmlns:a16="http://schemas.microsoft.com/office/drawing/2014/main" id="{9A449CEA-4E73-B6D2-F86E-2DBAA5E49D28}"/>
              </a:ext>
            </a:extLst>
          </p:cNvPr>
          <p:cNvSpPr txBox="1">
            <a:spLocks/>
          </p:cNvSpPr>
          <p:nvPr/>
        </p:nvSpPr>
        <p:spPr>
          <a:xfrm>
            <a:off x="-34290" y="3736130"/>
            <a:ext cx="3101340" cy="2070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0">
              <a:buNone/>
            </a:pPr>
            <a:r>
              <a:rPr lang="en-US" b="1" dirty="0">
                <a:solidFill>
                  <a:schemeClr val="accent6">
                    <a:lumMod val="75000"/>
                  </a:schemeClr>
                </a:solidFill>
              </a:rPr>
              <a:t>Solution:</a:t>
            </a:r>
          </a:p>
          <a:p>
            <a:pPr marL="230188" indent="0">
              <a:buNone/>
            </a:pPr>
            <a:r>
              <a:rPr lang="en-US" sz="2000" dirty="0"/>
              <a:t>A concurrency-aware </a:t>
            </a:r>
            <a:r>
              <a:rPr lang="en-US" sz="2000" dirty="0" err="1"/>
              <a:t>impl</a:t>
            </a:r>
            <a:r>
              <a:rPr lang="en-US" sz="2000" dirty="0"/>
              <a:t> that requests an async function to be run</a:t>
            </a:r>
            <a:br>
              <a:rPr lang="en-US" sz="2000" dirty="0"/>
            </a:br>
            <a:r>
              <a:rPr lang="en-US" sz="2000" dirty="0"/>
              <a:t>in a different context</a:t>
            </a:r>
          </a:p>
        </p:txBody>
      </p:sp>
      <p:cxnSp>
        <p:nvCxnSpPr>
          <p:cNvPr id="6" name="Straight Arrow Connector 5">
            <a:extLst>
              <a:ext uri="{FF2B5EF4-FFF2-40B4-BE49-F238E27FC236}">
                <a16:creationId xmlns:a16="http://schemas.microsoft.com/office/drawing/2014/main" id="{D6C041FF-DA8D-8191-BF42-7143576759A8}"/>
              </a:ext>
            </a:extLst>
          </p:cNvPr>
          <p:cNvCxnSpPr>
            <a:cxnSpLocks/>
          </p:cNvCxnSpPr>
          <p:nvPr/>
        </p:nvCxnSpPr>
        <p:spPr>
          <a:xfrm>
            <a:off x="1777459" y="3977640"/>
            <a:ext cx="13886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28B1E4F-1403-5093-ADDE-99593BDFBA8D}"/>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5E107CB7-F7C8-6BAF-6103-815A297D718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329670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26CD2D6-83A3-DFA5-3D6E-808D97F42736}"/>
              </a:ext>
            </a:extLst>
          </p:cNvPr>
          <p:cNvSpPr txBox="1"/>
          <p:nvPr/>
        </p:nvSpPr>
        <p:spPr>
          <a:xfrm>
            <a:off x="518161" y="1048072"/>
            <a:ext cx="9048750" cy="4821641"/>
          </a:xfrm>
          <a:prstGeom prst="rect">
            <a:avLst/>
          </a:prstGeom>
          <a:noFill/>
        </p:spPr>
        <p:txBody>
          <a:bodyPr wrap="square">
            <a:spAutoFit/>
          </a:bodyPr>
          <a:lstStyle/>
          <a:p>
            <a:pPr>
              <a:lnSpc>
                <a:spcPct val="125000"/>
              </a:lnSpc>
            </a:pPr>
            <a:r>
              <a:rPr lang="en-US" sz="1300" b="0" dirty="0">
                <a:solidFill>
                  <a:srgbClr val="008000"/>
                </a:solidFill>
                <a:effectLst/>
                <a:latin typeface="Menlo" panose="020B0609030804020204" pitchFamily="49" charset="0"/>
              </a:rPr>
              <a:t>/// Tries to get the media from the cache, or submits an async request to fetch it.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 This method *does not* block or wait for the media to be fetched,</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 and will return `</a:t>
            </a:r>
            <a:r>
              <a:rPr lang="en-US" sz="1300" b="0" dirty="0" err="1">
                <a:solidFill>
                  <a:srgbClr val="008000"/>
                </a:solidFill>
                <a:effectLst/>
                <a:latin typeface="Menlo" panose="020B0609030804020204" pitchFamily="49" charset="0"/>
              </a:rPr>
              <a:t>MediaCache</a:t>
            </a:r>
            <a:r>
              <a:rPr lang="en-US" sz="1300" b="0" dirty="0">
                <a:solidFill>
                  <a:srgbClr val="008000"/>
                </a:solidFill>
                <a:effectLst/>
                <a:latin typeface="Menlo" panose="020B0609030804020204" pitchFamily="49" charset="0"/>
              </a:rPr>
              <a:t>::Requested` while the async request is in flight.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 If a request is already in flight, this will not issue a new redundant request.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00FF"/>
                </a:solidFill>
                <a:effectLst/>
                <a:latin typeface="Menlo" panose="020B0609030804020204" pitchFamily="49" charset="0"/>
              </a:rPr>
              <a:t>pub</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fn</a:t>
            </a:r>
            <a:r>
              <a:rPr lang="en-US" sz="1300" b="0" dirty="0">
                <a:solidFill>
                  <a:srgbClr val="000000"/>
                </a:solidFill>
                <a:effectLst/>
                <a:latin typeface="Menlo" panose="020B0609030804020204" pitchFamily="49" charset="0"/>
              </a:rPr>
              <a:t> </a:t>
            </a:r>
            <a:r>
              <a:rPr lang="en-US" sz="1300" b="0" u="sng" dirty="0" err="1">
                <a:solidFill>
                  <a:srgbClr val="795E26"/>
                </a:solidFill>
                <a:effectLst/>
                <a:latin typeface="Menlo" panose="020B0609030804020204" pitchFamily="49" charset="0"/>
              </a:rPr>
              <a:t>try_get_media_or_fetch</a:t>
            </a:r>
            <a:r>
              <a:rPr lang="en-US" sz="1300" b="0" dirty="0">
                <a:solidFill>
                  <a:srgbClr val="000000"/>
                </a:solidFill>
                <a:effectLst/>
                <a:latin typeface="Menlo" panose="020B0609030804020204" pitchFamily="49" charset="0"/>
              </a:rPr>
              <a:t>(&amp;</a:t>
            </a:r>
            <a:r>
              <a:rPr lang="en-US" sz="1300" b="0" dirty="0">
                <a:solidFill>
                  <a:srgbClr val="0000FF"/>
                </a:solidFill>
                <a:effectLst/>
                <a:latin typeface="Menlo" panose="020B0609030804020204" pitchFamily="49" charset="0"/>
              </a:rPr>
              <a:t>mut</a:t>
            </a:r>
            <a:r>
              <a:rPr lang="en-US" sz="1300" b="0" dirty="0">
                <a:solidFill>
                  <a:srgbClr val="000000"/>
                </a:solidFill>
                <a:effectLst/>
                <a:latin typeface="Menlo" panose="020B0609030804020204" pitchFamily="49" charset="0"/>
              </a:rPr>
              <a:t> </a:t>
            </a:r>
            <a:r>
              <a:rPr lang="en-US" sz="1300" b="0" u="sng" dirty="0">
                <a:solidFill>
                  <a:srgbClr val="0000FF"/>
                </a:solidFill>
                <a:effectLst/>
                <a:latin typeface="Menlo" panose="020B0609030804020204" pitchFamily="49" charset="0"/>
              </a:rPr>
              <a:t>self</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mxc_uri</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OwnedMxcUri</a:t>
            </a:r>
            <a:r>
              <a:rPr lang="en-US" sz="1300" dirty="0">
                <a:solidFill>
                  <a:srgbClr val="000000"/>
                </a:solidFill>
                <a:latin typeface="Menlo" panose="020B0609030804020204" pitchFamily="49" charset="0"/>
              </a:rPr>
              <a:t> ...)</a:t>
            </a:r>
            <a:r>
              <a:rPr lang="en-US" sz="1300" b="0" dirty="0">
                <a:solidFill>
                  <a:srgbClr val="000000"/>
                </a:solidFill>
                <a:effectLst/>
                <a:latin typeface="Menlo" panose="020B0609030804020204" pitchFamily="49" charset="0"/>
              </a:rPr>
              <a:t> -&gt; </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b="0" u="sng" dirty="0" err="1">
                <a:solidFill>
                  <a:srgbClr val="001080"/>
                </a:solidFill>
                <a:effectLst/>
                <a:latin typeface="Menlo" panose="020B0609030804020204" pitchFamily="49" charset="0"/>
              </a:rPr>
              <a:t>value_ref</a:t>
            </a:r>
            <a:r>
              <a:rPr lang="en-US" sz="1300" b="0" dirty="0">
                <a:solidFill>
                  <a:srgbClr val="000000"/>
                </a:solidFill>
                <a:effectLst/>
                <a:latin typeface="Menlo" panose="020B0609030804020204" pitchFamily="49" charset="0"/>
              </a:rPr>
              <a:t> = </a:t>
            </a:r>
            <a:r>
              <a:rPr lang="en-US" sz="1300" b="0" dirty="0">
                <a:solidFill>
                  <a:srgbClr val="AF00DB"/>
                </a:solidFill>
                <a:effectLst/>
                <a:latin typeface="Menlo" panose="020B0609030804020204" pitchFamily="49" charset="0"/>
              </a:rPr>
              <a:t>match</a:t>
            </a:r>
            <a:r>
              <a:rPr lang="en-US" sz="1300" b="0" dirty="0">
                <a:solidFill>
                  <a:srgbClr val="000000"/>
                </a:solidFill>
                <a:effectLst/>
                <a:latin typeface="Menlo" panose="020B0609030804020204" pitchFamily="49" charset="0"/>
              </a:rPr>
              <a:t> </a:t>
            </a:r>
            <a:r>
              <a:rPr lang="en-US" sz="1300" b="0" u="sng" dirty="0" err="1">
                <a:solidFill>
                  <a:srgbClr val="0000FF"/>
                </a:solidFill>
                <a:effectLst/>
                <a:latin typeface="Menlo" panose="020B0609030804020204" pitchFamily="49" charset="0"/>
              </a:rPr>
              <a:t>self</a:t>
            </a:r>
            <a:r>
              <a:rPr lang="en-US" sz="1300" b="0" dirty="0" err="1">
                <a:solidFill>
                  <a:srgbClr val="000000"/>
                </a:solidFill>
                <a:effectLst/>
                <a:latin typeface="Menlo" panose="020B0609030804020204" pitchFamily="49" charset="0"/>
              </a:rPr>
              <a:t>.</a:t>
            </a:r>
            <a:r>
              <a:rPr lang="en-US" sz="1300" b="0" u="sng" dirty="0" err="1">
                <a:solidFill>
                  <a:srgbClr val="795E26"/>
                </a:solidFill>
                <a:effectLst/>
                <a:latin typeface="Menlo" panose="020B0609030804020204" pitchFamily="49" charset="0"/>
              </a:rPr>
              <a:t>entry</a:t>
            </a:r>
            <a:r>
              <a:rPr lang="en-US" sz="1300" b="0" dirty="0">
                <a:solidFill>
                  <a:srgbClr val="000000"/>
                </a:solidFill>
                <a:effectLst/>
                <a:latin typeface="Menlo" panose="020B0609030804020204" pitchFamily="49" charset="0"/>
              </a:rPr>
              <a:t>(</a:t>
            </a:r>
            <a:r>
              <a:rPr lang="en-US" sz="1300" b="0" dirty="0" err="1">
                <a:solidFill>
                  <a:srgbClr val="001080"/>
                </a:solidFill>
                <a:effectLst/>
                <a:latin typeface="Menlo" panose="020B0609030804020204" pitchFamily="49" charset="0"/>
              </a:rPr>
              <a:t>mxc_uri</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clone</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267F99"/>
                </a:solidFill>
                <a:effectLst/>
                <a:latin typeface="Menlo" panose="020B0609030804020204" pitchFamily="49" charset="0"/>
              </a:rPr>
              <a:t>    Entry</a:t>
            </a:r>
            <a:r>
              <a:rPr lang="en-US" sz="1300" b="0" dirty="0">
                <a:solidFill>
                  <a:srgbClr val="000000"/>
                </a:solidFill>
                <a:effectLst/>
                <a:latin typeface="Menlo" panose="020B0609030804020204" pitchFamily="49" charset="0"/>
              </a:rPr>
              <a:t>::</a:t>
            </a:r>
            <a:r>
              <a:rPr lang="en-US" sz="1300" b="0" dirty="0">
                <a:solidFill>
                  <a:srgbClr val="0070C1"/>
                </a:solidFill>
                <a:effectLst/>
                <a:latin typeface="Menlo" panose="020B0609030804020204" pitchFamily="49" charset="0"/>
              </a:rPr>
              <a:t>Vacant</a:t>
            </a:r>
            <a:r>
              <a:rPr lang="en-US" sz="1300" b="0" dirty="0">
                <a:solidFill>
                  <a:srgbClr val="000000"/>
                </a:solidFill>
                <a:effectLst/>
                <a:latin typeface="Menlo" panose="020B0609030804020204" pitchFamily="49" charset="0"/>
              </a:rPr>
              <a:t>(</a:t>
            </a:r>
            <a:r>
              <a:rPr lang="en-US" sz="1300" b="0" dirty="0">
                <a:solidFill>
                  <a:srgbClr val="001080"/>
                </a:solidFill>
                <a:effectLst/>
                <a:latin typeface="Menlo" panose="020B0609030804020204" pitchFamily="49" charset="0"/>
              </a:rPr>
              <a:t>vacant</a:t>
            </a:r>
            <a:r>
              <a:rPr lang="en-US" sz="1300" b="0" dirty="0">
                <a:solidFill>
                  <a:srgbClr val="000000"/>
                </a:solidFill>
                <a:effectLst/>
                <a:latin typeface="Menlo" panose="020B0609030804020204" pitchFamily="49" charset="0"/>
              </a:rPr>
              <a:t>) =&gt; </a:t>
            </a:r>
            <a:r>
              <a:rPr lang="en-US" sz="1300" b="0" dirty="0" err="1">
                <a:solidFill>
                  <a:srgbClr val="001080"/>
                </a:solidFill>
                <a:effectLst/>
                <a:latin typeface="Menlo" panose="020B0609030804020204" pitchFamily="49" charset="0"/>
              </a:rPr>
              <a:t>vacant</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insert</a:t>
            </a:r>
            <a:r>
              <a:rPr lang="en-US" sz="1300" b="0" dirty="0">
                <a:solidFill>
                  <a:srgbClr val="000000"/>
                </a:solidFill>
                <a:effectLst/>
                <a:latin typeface="Menlo" panose="020B0609030804020204" pitchFamily="49" charset="0"/>
              </a:rPr>
              <a:t>(</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a:t>
            </a:r>
            <a:r>
              <a:rPr lang="en-US" sz="1300" b="0" dirty="0">
                <a:solidFill>
                  <a:srgbClr val="0070C1"/>
                </a:solidFill>
                <a:effectLst/>
                <a:latin typeface="Menlo" panose="020B0609030804020204" pitchFamily="49" charset="0"/>
              </a:rPr>
              <a:t>Requested</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267F99"/>
                </a:solidFill>
                <a:effectLst/>
                <a:latin typeface="Menlo" panose="020B0609030804020204" pitchFamily="49" charset="0"/>
              </a:rPr>
              <a:t>    Entry</a:t>
            </a:r>
            <a:r>
              <a:rPr lang="en-US" sz="1300" b="0" dirty="0">
                <a:solidFill>
                  <a:srgbClr val="000000"/>
                </a:solidFill>
                <a:effectLst/>
                <a:latin typeface="Menlo" panose="020B0609030804020204" pitchFamily="49" charset="0"/>
              </a:rPr>
              <a:t>::</a:t>
            </a:r>
            <a:r>
              <a:rPr lang="en-US" sz="1300" b="0" dirty="0">
                <a:solidFill>
                  <a:srgbClr val="0070C1"/>
                </a:solidFill>
                <a:effectLst/>
                <a:latin typeface="Menlo" panose="020B0609030804020204" pitchFamily="49" charset="0"/>
              </a:rPr>
              <a:t>Occupied</a:t>
            </a:r>
            <a:r>
              <a:rPr lang="en-US" sz="1300" b="0" dirty="0">
                <a:solidFill>
                  <a:srgbClr val="000000"/>
                </a:solidFill>
                <a:effectLst/>
                <a:latin typeface="Menlo" panose="020B0609030804020204" pitchFamily="49" charset="0"/>
              </a:rPr>
              <a:t>(</a:t>
            </a:r>
            <a:r>
              <a:rPr lang="en-US" sz="1300" b="0" dirty="0">
                <a:solidFill>
                  <a:srgbClr val="001080"/>
                </a:solidFill>
                <a:effectLst/>
                <a:latin typeface="Menlo" panose="020B0609030804020204" pitchFamily="49" charset="0"/>
              </a:rPr>
              <a:t>occupied</a:t>
            </a:r>
            <a:r>
              <a:rPr lang="en-US" sz="1300" b="0" dirty="0">
                <a:solidFill>
                  <a:srgbClr val="000000"/>
                </a:solidFill>
                <a:effectLst/>
                <a:latin typeface="Menlo" panose="020B0609030804020204" pitchFamily="49" charset="0"/>
              </a:rPr>
              <a:t>) =&gt; </a:t>
            </a:r>
            <a:r>
              <a:rPr lang="en-US" sz="1300" b="0" dirty="0">
                <a:solidFill>
                  <a:srgbClr val="AF00DB"/>
                </a:solidFill>
                <a:effectLst/>
                <a:latin typeface="Menlo" panose="020B0609030804020204" pitchFamily="49" charset="0"/>
              </a:rPr>
              <a:t>return</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occupied</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get</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0000"/>
                </a:solidFill>
                <a:effectLst/>
                <a:latin typeface="Menlo" panose="020B0609030804020204" pitchFamily="49" charset="0"/>
              </a:rPr>
              <a:t>  };</a:t>
            </a:r>
          </a:p>
          <a:p>
            <a:pPr>
              <a:lnSpc>
                <a:spcPct val="125000"/>
              </a:lnSpc>
            </a:pPr>
            <a:br>
              <a:rPr lang="en-US" sz="1300" b="0" dirty="0">
                <a:solidFill>
                  <a:srgbClr val="000000"/>
                </a:solidFill>
                <a:effectLst/>
                <a:latin typeface="Menlo" panose="020B0609030804020204" pitchFamily="49" charset="0"/>
              </a:rPr>
            </a:b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async_ctx</a:t>
            </a:r>
            <a:r>
              <a:rPr lang="en-US" sz="1300" b="0" dirty="0">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submit_async_request</a:t>
            </a:r>
            <a:r>
              <a:rPr lang="en-US" sz="1300" b="0" dirty="0">
                <a:solidFill>
                  <a:srgbClr val="000000"/>
                </a:solidFill>
                <a:effectLst/>
                <a:latin typeface="Menlo" panose="020B0609030804020204" pitchFamily="49" charset="0"/>
              </a:rPr>
              <a:t>(</a:t>
            </a:r>
          </a:p>
          <a:p>
            <a:pPr>
              <a:lnSpc>
                <a:spcPct val="125000"/>
              </a:lnSpc>
            </a:pPr>
            <a:r>
              <a:rPr lang="en-US" sz="1300" dirty="0">
                <a:solidFill>
                  <a:srgbClr val="000000"/>
                </a:solidFill>
                <a:latin typeface="Menlo" panose="020B0609030804020204" pitchFamily="49" charset="0"/>
              </a:rPr>
              <a:t>    </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a:t>
            </a:r>
            <a:r>
              <a:rPr lang="en-US" sz="1300" b="0" dirty="0" err="1">
                <a:solidFill>
                  <a:srgbClr val="0070C1"/>
                </a:solidFill>
                <a:effectLst/>
                <a:latin typeface="Menlo" panose="020B0609030804020204" pitchFamily="49" charset="0"/>
              </a:rPr>
              <a:t>FetchMedia</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mxc_uri</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into</a:t>
            </a:r>
            <a:r>
              <a:rPr lang="en-US" sz="1300" b="0" dirty="0">
                <a:solidFill>
                  <a:srgbClr val="000000"/>
                </a:solidFill>
                <a:effectLst/>
                <a:latin typeface="Menlo" panose="020B0609030804020204" pitchFamily="49" charset="0"/>
              </a:rPr>
              <a:t>(),</a:t>
            </a:r>
          </a:p>
          <a:p>
            <a:pPr>
              <a:lnSpc>
                <a:spcPct val="125000"/>
              </a:lnSpc>
            </a:pPr>
            <a:r>
              <a:rPr lang="en-US" sz="1300" dirty="0">
                <a:solidFill>
                  <a:srgbClr val="000000"/>
                </a:solidFill>
                <a:latin typeface="Menlo" panose="020B0609030804020204" pitchFamily="49" charset="0"/>
              </a:rPr>
              <a:t>    },</a:t>
            </a:r>
          </a:p>
          <a:p>
            <a:pPr>
              <a:lnSpc>
                <a:spcPct val="125000"/>
              </a:lnSpc>
            </a:pPr>
            <a:r>
              <a:rPr lang="en-US" sz="1300" b="0" dirty="0">
                <a:solidFill>
                  <a:srgbClr val="000000"/>
                </a:solidFill>
                <a:effectLst/>
                <a:latin typeface="Menlo" panose="020B0609030804020204" pitchFamily="49" charset="0"/>
              </a:rPr>
              <a:t>  );</a:t>
            </a:r>
          </a:p>
          <a:p>
            <a:pPr>
              <a:lnSpc>
                <a:spcPct val="125000"/>
              </a:lnSpc>
            </a:pPr>
            <a:r>
              <a:rPr lang="en-US" sz="1300" dirty="0">
                <a:solidFill>
                  <a:srgbClr val="000000"/>
                </a:solidFill>
                <a:latin typeface="Menlo" panose="020B0609030804020204" pitchFamily="49" charset="0"/>
              </a:rPr>
              <a:t>  ...</a:t>
            </a:r>
          </a:p>
          <a:p>
            <a:pPr>
              <a:lnSpc>
                <a:spcPct val="125000"/>
              </a:lnSpc>
            </a:pPr>
            <a:r>
              <a:rPr lang="en-US" sz="1300" b="0" dirty="0">
                <a:solidFill>
                  <a:srgbClr val="000000"/>
                </a:solidFill>
                <a:effectLst/>
                <a:latin typeface="Menlo" panose="020B0609030804020204" pitchFamily="49" charset="0"/>
              </a:rPr>
              <a:t>}</a:t>
            </a:r>
          </a:p>
          <a:p>
            <a:pPr>
              <a:lnSpc>
                <a:spcPct val="125000"/>
              </a:lnSpc>
            </a:pPr>
            <a:endParaRPr lang="en-US" sz="1300" b="0" dirty="0">
              <a:solidFill>
                <a:srgbClr val="000000"/>
              </a:solidFill>
              <a:effectLst/>
              <a:latin typeface="Menlo" panose="020B0609030804020204" pitchFamily="49" charset="0"/>
            </a:endParaRPr>
          </a:p>
        </p:txBody>
      </p:sp>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28</a:t>
            </a:fld>
            <a:endParaRPr lang="en-US"/>
          </a:p>
        </p:txBody>
      </p:sp>
      <p:sp>
        <p:nvSpPr>
          <p:cNvPr id="15" name="Rounded Rectangle 14">
            <a:extLst>
              <a:ext uri="{FF2B5EF4-FFF2-40B4-BE49-F238E27FC236}">
                <a16:creationId xmlns:a16="http://schemas.microsoft.com/office/drawing/2014/main" id="{A31AF71C-CF0A-18F5-6668-1EF5667E9970}"/>
              </a:ext>
            </a:extLst>
          </p:cNvPr>
          <p:cNvSpPr/>
          <p:nvPr/>
        </p:nvSpPr>
        <p:spPr>
          <a:xfrm>
            <a:off x="6320790" y="3886888"/>
            <a:ext cx="5105400" cy="1747888"/>
          </a:xfrm>
          <a:prstGeom prst="roundRect">
            <a:avLst/>
          </a:prstGeom>
          <a:solidFill>
            <a:schemeClr val="bg1">
              <a:lumMod val="9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Submits a request to the worker thread</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to be executed in an async context.</a:t>
            </a:r>
            <a:endPar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pub</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00FF"/>
                </a:solidFill>
                <a:effectLst/>
                <a:uLnTx/>
                <a:uFillTx/>
                <a:latin typeface="Menlo" panose="020B0609030804020204" pitchFamily="49" charset="0"/>
                <a:ea typeface="+mn-ea"/>
                <a:cs typeface="+mn-cs"/>
              </a:rPr>
              <a:t>fn</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submit_async_request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267F99"/>
                </a:solidFill>
                <a:effectLst/>
                <a:uLnTx/>
                <a:uFillTx/>
                <a:latin typeface="Menlo" panose="020B0609030804020204" pitchFamily="49" charset="0"/>
                <a:ea typeface="+mn-ea"/>
                <a:cs typeface="+mn-cs"/>
              </a:rPr>
              <a:t>MatrixRequest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1080"/>
                </a:solidFill>
                <a:effectLst/>
                <a:uLnTx/>
                <a:uFillTx/>
                <a:latin typeface="Menlo" panose="020B0609030804020204" pitchFamily="49" charset="0"/>
                <a:ea typeface="+mn-ea"/>
                <a:cs typeface="+mn-cs"/>
              </a:rPr>
              <a:t>REQUEST_SENDER</a:t>
            </a:r>
            <a:r>
              <a:rPr kumimoji="0" lang="en-US" sz="1300" b="0" i="0" u="none" strike="noStrike" kern="1200" cap="none" spc="0" normalizeH="0" baseline="0" noProof="0" dirty="0" err="1">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get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795E26"/>
                </a:solidFill>
                <a:effectLst/>
                <a:uLnTx/>
                <a:uFillTx/>
                <a:latin typeface="Menlo" panose="020B0609030804020204" pitchFamily="49" charset="0"/>
                <a:ea typeface="+mn-ea"/>
                <a:cs typeface="+mn-cs"/>
              </a:rPr>
              <a:t>send</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p:txBody>
      </p:sp>
      <p:cxnSp>
        <p:nvCxnSpPr>
          <p:cNvPr id="6" name="Straight Arrow Connector 5">
            <a:extLst>
              <a:ext uri="{FF2B5EF4-FFF2-40B4-BE49-F238E27FC236}">
                <a16:creationId xmlns:a16="http://schemas.microsoft.com/office/drawing/2014/main" id="{D6C041FF-DA8D-8191-BF42-7143576759A8}"/>
              </a:ext>
            </a:extLst>
          </p:cNvPr>
          <p:cNvCxnSpPr>
            <a:cxnSpLocks/>
          </p:cNvCxnSpPr>
          <p:nvPr/>
        </p:nvCxnSpPr>
        <p:spPr>
          <a:xfrm>
            <a:off x="4091940" y="3943350"/>
            <a:ext cx="2354580" cy="731520"/>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F47B51F-E604-7721-E7CA-6516B2E380B5}"/>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8E517EA9-7776-620E-525E-76BFBB25D7B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25762126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D0B95B0-540B-FED1-CA89-B516B32BDA00}"/>
              </a:ext>
            </a:extLst>
          </p:cNvPr>
          <p:cNvSpPr txBox="1"/>
          <p:nvPr/>
        </p:nvSpPr>
        <p:spPr>
          <a:xfrm>
            <a:off x="590550" y="3546648"/>
            <a:ext cx="9820734" cy="2320956"/>
          </a:xfrm>
          <a:prstGeom prst="rect">
            <a:avLst/>
          </a:prstGeom>
          <a:noFill/>
        </p:spPr>
        <p:txBody>
          <a:bodyPr wrap="square">
            <a:spAutoFit/>
          </a:bodyPr>
          <a:lstStyle/>
          <a:p>
            <a:pPr>
              <a:lnSpc>
                <a:spcPct val="125000"/>
              </a:lnSpc>
            </a:pPr>
            <a:r>
              <a:rPr lang="en-US" sz="1300" b="0" dirty="0">
                <a:solidFill>
                  <a:srgbClr val="0000FF"/>
                </a:solidFill>
                <a:effectLst/>
                <a:latin typeface="Menlo" panose="020B0609030804020204" pitchFamily="49" charset="0"/>
              </a:rPr>
              <a:t>async</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fn</a:t>
            </a:r>
            <a:r>
              <a:rPr lang="en-US" sz="1300" b="0" dirty="0">
                <a:solidFill>
                  <a:srgbClr val="000000"/>
                </a:solidFill>
                <a:effectLst/>
                <a:latin typeface="Menlo" panose="020B0609030804020204" pitchFamily="49" charset="0"/>
              </a:rPr>
              <a:t> </a:t>
            </a:r>
            <a:r>
              <a:rPr lang="en-US" sz="1300" b="0" dirty="0" err="1">
                <a:solidFill>
                  <a:srgbClr val="795E26"/>
                </a:solidFill>
                <a:effectLst/>
                <a:latin typeface="Menlo" panose="020B0609030804020204" pitchFamily="49" charset="0"/>
              </a:rPr>
              <a:t>async_worker</a:t>
            </a:r>
            <a:r>
              <a:rPr lang="en-US" sz="1300" b="0" dirty="0">
                <a:solidFill>
                  <a:srgbClr val="000000"/>
                </a:solidFill>
                <a:effectLst/>
                <a:latin typeface="Menlo" panose="020B0609030804020204" pitchFamily="49" charset="0"/>
              </a:rPr>
              <a:t>(</a:t>
            </a:r>
            <a:r>
              <a:rPr lang="en-US" sz="1300" b="0" dirty="0">
                <a:solidFill>
                  <a:srgbClr val="0000FF"/>
                </a:solidFill>
                <a:effectLst/>
                <a:latin typeface="Menlo" panose="020B0609030804020204" pitchFamily="49" charset="0"/>
              </a:rPr>
              <a:t>mut</a:t>
            </a:r>
            <a:r>
              <a:rPr lang="en-US" sz="1300" b="0" dirty="0">
                <a:solidFill>
                  <a:srgbClr val="000000"/>
                </a:solidFill>
                <a:effectLst/>
                <a:latin typeface="Menlo" panose="020B0609030804020204" pitchFamily="49" charset="0"/>
              </a:rPr>
              <a:t> </a:t>
            </a:r>
            <a:r>
              <a:rPr lang="en-US" sz="1300" b="0" u="sng" dirty="0">
                <a:solidFill>
                  <a:srgbClr val="001080"/>
                </a:solidFill>
                <a:effectLst/>
                <a:latin typeface="Menlo" panose="020B0609030804020204" pitchFamily="49" charset="0"/>
              </a:rPr>
              <a:t>receiver</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UnboundedReceiver</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&gt;) -&gt; </a:t>
            </a:r>
            <a:r>
              <a:rPr lang="en-US" sz="1300" b="0" dirty="0">
                <a:solidFill>
                  <a:srgbClr val="267F99"/>
                </a:solidFill>
                <a:effectLst/>
                <a:latin typeface="Menlo" panose="020B0609030804020204" pitchFamily="49" charset="0"/>
              </a:rPr>
              <a:t>Result</a:t>
            </a:r>
            <a:r>
              <a:rPr lang="en-US" sz="1300" b="0" dirty="0">
                <a:solidFill>
                  <a:srgbClr val="000000"/>
                </a:solidFill>
                <a:effectLst/>
                <a:latin typeface="Menlo" panose="020B0609030804020204" pitchFamily="49" charset="0"/>
              </a:rPr>
              <a:t>&lt;()&gt; {</a:t>
            </a:r>
          </a:p>
          <a:p>
            <a:pPr>
              <a:lnSpc>
                <a:spcPct val="125000"/>
              </a:lnSpc>
            </a:pPr>
            <a:r>
              <a:rPr lang="en-US" sz="1300" b="0" dirty="0">
                <a:solidFill>
                  <a:srgbClr val="AF00DB"/>
                </a:solidFill>
                <a:effectLst/>
                <a:latin typeface="Menlo" panose="020B0609030804020204" pitchFamily="49" charset="0"/>
              </a:rPr>
              <a:t>  while</a:t>
            </a:r>
            <a:r>
              <a:rPr lang="en-US" sz="1300" b="0" dirty="0">
                <a:solidFill>
                  <a:srgbClr val="000000"/>
                </a:solidFill>
                <a:effectLst/>
                <a:latin typeface="Menlo" panose="020B0609030804020204" pitchFamily="49" charset="0"/>
              </a:rPr>
              <a:t> </a:t>
            </a:r>
            <a:r>
              <a:rPr lang="en-US" sz="1300" b="0" dirty="0">
                <a:solidFill>
                  <a:srgbClr val="0000FF"/>
                </a:solidFill>
                <a:effectLst/>
                <a:latin typeface="Menlo" panose="020B0609030804020204" pitchFamily="49" charset="0"/>
              </a:rPr>
              <a:t>let</a:t>
            </a:r>
            <a:r>
              <a:rPr lang="en-US" sz="1300" b="0" dirty="0">
                <a:solidFill>
                  <a:srgbClr val="000000"/>
                </a:solidFill>
                <a:effectLst/>
                <a:latin typeface="Menlo" panose="020B0609030804020204" pitchFamily="49" charset="0"/>
              </a:rPr>
              <a:t> </a:t>
            </a:r>
            <a:r>
              <a:rPr lang="en-US" sz="1300" b="0" dirty="0">
                <a:solidFill>
                  <a:srgbClr val="0070C1"/>
                </a:solidFill>
                <a:effectLst/>
                <a:latin typeface="Menlo" panose="020B0609030804020204" pitchFamily="49" charset="0"/>
              </a:rPr>
              <a:t>Some</a:t>
            </a:r>
            <a:r>
              <a:rPr lang="en-US" sz="1300" b="0" dirty="0">
                <a:solidFill>
                  <a:srgbClr val="000000"/>
                </a:solidFill>
                <a:effectLst/>
                <a:latin typeface="Menlo" panose="020B0609030804020204" pitchFamily="49" charset="0"/>
              </a:rPr>
              <a:t>(</a:t>
            </a:r>
            <a:r>
              <a:rPr lang="en-US" sz="1300" b="0" dirty="0">
                <a:solidFill>
                  <a:srgbClr val="001080"/>
                </a:solidFill>
                <a:effectLst/>
                <a:latin typeface="Menlo" panose="020B0609030804020204" pitchFamily="49" charset="0"/>
              </a:rPr>
              <a:t>request</a:t>
            </a:r>
            <a:r>
              <a:rPr lang="en-US" sz="1300" b="0" dirty="0">
                <a:solidFill>
                  <a:srgbClr val="000000"/>
                </a:solidFill>
                <a:effectLst/>
                <a:latin typeface="Menlo" panose="020B0609030804020204" pitchFamily="49" charset="0"/>
              </a:rPr>
              <a:t>) = </a:t>
            </a:r>
            <a:r>
              <a:rPr lang="en-US" sz="1300" b="0" u="sng" dirty="0" err="1">
                <a:solidFill>
                  <a:srgbClr val="001080"/>
                </a:solidFill>
                <a:effectLst/>
                <a:latin typeface="Menlo" panose="020B0609030804020204" pitchFamily="49" charset="0"/>
              </a:rPr>
              <a:t>receiver</a:t>
            </a:r>
            <a:r>
              <a:rPr lang="en-US" sz="1300" b="0" dirty="0" err="1">
                <a:solidFill>
                  <a:srgbClr val="000000"/>
                </a:solidFill>
                <a:effectLst/>
                <a:latin typeface="Menlo" panose="020B0609030804020204" pitchFamily="49" charset="0"/>
              </a:rPr>
              <a:t>.</a:t>
            </a:r>
            <a:r>
              <a:rPr lang="en-US" sz="1300" b="0" u="sng" dirty="0" err="1">
                <a:solidFill>
                  <a:srgbClr val="795E26"/>
                </a:solidFill>
                <a:effectLst/>
                <a:latin typeface="Menlo" panose="020B0609030804020204" pitchFamily="49" charset="0"/>
              </a:rPr>
              <a:t>recv</a:t>
            </a:r>
            <a:r>
              <a:rPr lang="en-US" sz="1300" b="0" dirty="0">
                <a:solidFill>
                  <a:srgbClr val="000000"/>
                </a:solidFill>
                <a:effectLst/>
                <a:latin typeface="Menlo" panose="020B0609030804020204" pitchFamily="49" charset="0"/>
              </a:rPr>
              <a:t>().</a:t>
            </a:r>
            <a:r>
              <a:rPr lang="en-US" sz="1300" b="0" dirty="0">
                <a:solidFill>
                  <a:srgbClr val="AF00DB"/>
                </a:solidFill>
                <a:effectLst/>
                <a:latin typeface="Menlo" panose="020B0609030804020204" pitchFamily="49" charset="0"/>
              </a:rPr>
              <a:t>await</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AF00DB"/>
                </a:solidFill>
                <a:effectLst/>
                <a:latin typeface="Menlo" panose="020B0609030804020204" pitchFamily="49" charset="0"/>
              </a:rPr>
              <a:t>    match</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request</a:t>
            </a:r>
            <a:r>
              <a:rPr lang="en-US" sz="1300" b="0" dirty="0">
                <a:solidFill>
                  <a:srgbClr val="000000"/>
                </a:solidFill>
                <a:effectLst/>
                <a:latin typeface="Menlo" panose="020B0609030804020204" pitchFamily="49" charset="0"/>
              </a:rPr>
              <a:t> {</a:t>
            </a:r>
            <a:br>
              <a:rPr lang="en-US" sz="1300" b="0" dirty="0">
                <a:solidFill>
                  <a:srgbClr val="000000"/>
                </a:solidFill>
                <a:effectLst/>
                <a:latin typeface="Menlo" panose="020B0609030804020204" pitchFamily="49" charset="0"/>
              </a:rPr>
            </a:b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a:t>
            </a:r>
            <a:r>
              <a:rPr lang="en-US" sz="1300" b="0" dirty="0" err="1">
                <a:solidFill>
                  <a:srgbClr val="0070C1"/>
                </a:solidFill>
                <a:effectLst/>
                <a:latin typeface="Menlo" panose="020B0609030804020204" pitchFamily="49" charset="0"/>
              </a:rPr>
              <a:t>FetchMedia</a:t>
            </a:r>
            <a:r>
              <a:rPr lang="en-US" sz="1300" b="0" dirty="0">
                <a:solidFill>
                  <a:srgbClr val="000000"/>
                </a:solidFill>
                <a:effectLst/>
                <a:latin typeface="Menlo" panose="020B0609030804020204" pitchFamily="49" charset="0"/>
              </a:rPr>
              <a:t> {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on_fetched</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destination</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update_sender</a:t>
            </a:r>
            <a:r>
              <a:rPr lang="en-US" sz="1300" b="0" dirty="0">
                <a:solidFill>
                  <a:srgbClr val="000000"/>
                </a:solidFill>
                <a:effectLst/>
                <a:latin typeface="Menlo" panose="020B0609030804020204" pitchFamily="49" charset="0"/>
              </a:rPr>
              <a:t> } =&gt; {</a:t>
            </a:r>
          </a:p>
          <a:p>
            <a:pPr>
              <a:lnSpc>
                <a:spcPct val="125000"/>
              </a:lnSpc>
            </a:pPr>
            <a:r>
              <a:rPr lang="en-US" sz="1300" b="0" dirty="0">
                <a:solidFill>
                  <a:srgbClr val="267F99"/>
                </a:solidFill>
                <a:effectLst/>
                <a:latin typeface="Menlo" panose="020B0609030804020204" pitchFamily="49" charset="0"/>
              </a:rPr>
              <a:t>        Handle</a:t>
            </a:r>
            <a:r>
              <a:rPr lang="en-US" sz="1300" b="0" dirty="0">
                <a:solidFill>
                  <a:srgbClr val="000000"/>
                </a:solidFill>
                <a:effectLst/>
                <a:latin typeface="Menlo" panose="020B0609030804020204" pitchFamily="49" charset="0"/>
              </a:rPr>
              <a:t>::</a:t>
            </a:r>
            <a:r>
              <a:rPr lang="en-US" sz="1300" b="0" dirty="0">
                <a:solidFill>
                  <a:srgbClr val="795E26"/>
                </a:solidFill>
                <a:effectLst/>
                <a:latin typeface="Menlo" panose="020B0609030804020204" pitchFamily="49" charset="0"/>
              </a:rPr>
              <a:t>current</a:t>
            </a:r>
            <a:r>
              <a:rPr lang="en-US" sz="1300" b="0" dirty="0">
                <a:solidFill>
                  <a:srgbClr val="000000"/>
                </a:solidFill>
                <a:effectLst/>
                <a:latin typeface="Menlo" panose="020B0609030804020204" pitchFamily="49" charset="0"/>
              </a:rPr>
              <a:t>().</a:t>
            </a:r>
            <a:r>
              <a:rPr lang="en-US" sz="1300" b="0" dirty="0">
                <a:solidFill>
                  <a:srgbClr val="795E26"/>
                </a:solidFill>
                <a:effectLst/>
                <a:latin typeface="Menlo" panose="020B0609030804020204" pitchFamily="49" charset="0"/>
              </a:rPr>
              <a:t>spawn</a:t>
            </a:r>
            <a:r>
              <a:rPr lang="en-US" sz="1300" b="0" dirty="0">
                <a:solidFill>
                  <a:srgbClr val="000000"/>
                </a:solidFill>
                <a:effectLst/>
                <a:latin typeface="Menlo" panose="020B0609030804020204" pitchFamily="49" charset="0"/>
              </a:rPr>
              <a:t>(</a:t>
            </a:r>
            <a:r>
              <a:rPr lang="en-US" sz="1300" b="0" dirty="0">
                <a:solidFill>
                  <a:srgbClr val="0000FF"/>
                </a:solidFill>
                <a:effectLst/>
                <a:latin typeface="Menlo" panose="020B0609030804020204" pitchFamily="49" charset="0"/>
              </a:rPr>
              <a:t>async</a:t>
            </a:r>
            <a:r>
              <a:rPr lang="en-US" sz="1300" b="0" dirty="0">
                <a:solidFill>
                  <a:srgbClr val="000000"/>
                </a:solidFill>
                <a:effectLst/>
                <a:latin typeface="Menlo" panose="020B0609030804020204" pitchFamily="49" charset="0"/>
              </a:rPr>
              <a:t> </a:t>
            </a:r>
            <a:r>
              <a:rPr lang="en-US" sz="1300" b="0" dirty="0">
                <a:solidFill>
                  <a:srgbClr val="0000FF"/>
                </a:solidFill>
                <a:effectLst/>
                <a:latin typeface="Menlo" panose="020B0609030804020204" pitchFamily="49" charset="0"/>
              </a:rPr>
              <a:t>move</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dirty="0" err="1">
                <a:solidFill>
                  <a:srgbClr val="001080"/>
                </a:solidFill>
                <a:latin typeface="Menlo" panose="020B0609030804020204" pitchFamily="49" charset="0"/>
              </a:rPr>
              <a:t>img_data</a:t>
            </a:r>
            <a:r>
              <a:rPr lang="en-US" sz="1300" b="0" dirty="0">
                <a:solidFill>
                  <a:srgbClr val="000000"/>
                </a:solidFill>
                <a:effectLst/>
                <a:latin typeface="Menlo" panose="020B0609030804020204" pitchFamily="49" charset="0"/>
              </a:rPr>
              <a:t> = </a:t>
            </a:r>
            <a:r>
              <a:rPr lang="en-US" sz="1300" b="0" dirty="0" err="1">
                <a:solidFill>
                  <a:srgbClr val="001080"/>
                </a:solidFill>
                <a:effectLst/>
                <a:latin typeface="Menlo" panose="020B0609030804020204" pitchFamily="49" charset="0"/>
              </a:rPr>
              <a:t>client</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media</a:t>
            </a:r>
            <a:r>
              <a:rPr lang="en-US" sz="1300" b="0" dirty="0">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get_media_content</a:t>
            </a:r>
            <a:r>
              <a:rPr lang="en-US" sz="1300" b="0" dirty="0">
                <a:solidFill>
                  <a:srgbClr val="000000"/>
                </a:solidFill>
                <a:effectLst/>
                <a:latin typeface="Menlo" panose="020B0609030804020204" pitchFamily="49" charset="0"/>
              </a:rPr>
              <a:t>(&amp;</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a:solidFill>
                  <a:srgbClr val="0000FF"/>
                </a:solidFill>
                <a:effectLst/>
                <a:latin typeface="Menlo" panose="020B0609030804020204" pitchFamily="49" charset="0"/>
              </a:rPr>
              <a:t>true</a:t>
            </a:r>
            <a:r>
              <a:rPr lang="en-US" sz="1300" b="0" dirty="0">
                <a:solidFill>
                  <a:srgbClr val="000000"/>
                </a:solidFill>
                <a:effectLst/>
                <a:latin typeface="Menlo" panose="020B0609030804020204" pitchFamily="49" charset="0"/>
              </a:rPr>
              <a:t>).</a:t>
            </a:r>
            <a:r>
              <a:rPr lang="en-US" sz="1300" b="0" dirty="0">
                <a:solidFill>
                  <a:srgbClr val="AF00DB"/>
                </a:solidFill>
                <a:effectLst/>
                <a:latin typeface="Menlo" panose="020B0609030804020204" pitchFamily="49" charset="0"/>
              </a:rPr>
              <a:t>await</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on_fetched</a:t>
            </a:r>
            <a:r>
              <a:rPr lang="en-US" sz="1300" b="0" dirty="0">
                <a:solidFill>
                  <a:srgbClr val="000000"/>
                </a:solidFill>
                <a:effectLst/>
                <a:latin typeface="Menlo" panose="020B0609030804020204" pitchFamily="49" charset="0"/>
              </a:rPr>
              <a:t>(&amp;</a:t>
            </a:r>
            <a:r>
              <a:rPr lang="en-US" sz="1300" b="0" dirty="0">
                <a:solidFill>
                  <a:srgbClr val="001080"/>
                </a:solidFill>
                <a:effectLst/>
                <a:latin typeface="Menlo" panose="020B0609030804020204" pitchFamily="49" charset="0"/>
              </a:rPr>
              <a:t>destination</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dirty="0" err="1">
                <a:solidFill>
                  <a:srgbClr val="001080"/>
                </a:solidFill>
                <a:latin typeface="Menlo" panose="020B0609030804020204" pitchFamily="49" charset="0"/>
              </a:rPr>
              <a:t>img_data</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update_sender</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0000"/>
                </a:solidFill>
                <a:effectLst/>
                <a:latin typeface="Menlo" panose="020B0609030804020204" pitchFamily="49" charset="0"/>
              </a:rPr>
              <a:t>} } } }</a:t>
            </a:r>
          </a:p>
        </p:txBody>
      </p:sp>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29</a:t>
            </a:fld>
            <a:endParaRPr lang="en-US"/>
          </a:p>
        </p:txBody>
      </p:sp>
      <p:sp>
        <p:nvSpPr>
          <p:cNvPr id="8" name="TextBox 7">
            <a:extLst>
              <a:ext uri="{FF2B5EF4-FFF2-40B4-BE49-F238E27FC236}">
                <a16:creationId xmlns:a16="http://schemas.microsoft.com/office/drawing/2014/main" id="{D02749CC-A93E-B8D3-E6AD-A239ABBE180F}"/>
              </a:ext>
            </a:extLst>
          </p:cNvPr>
          <p:cNvSpPr txBox="1"/>
          <p:nvPr/>
        </p:nvSpPr>
        <p:spPr>
          <a:xfrm>
            <a:off x="5730242" y="1127907"/>
            <a:ext cx="6652260" cy="2020874"/>
          </a:xfrm>
          <a:prstGeom prst="rect">
            <a:avLst/>
          </a:prstGeom>
          <a:noFill/>
        </p:spPr>
        <p:txBody>
          <a:bodyPr wrap="square">
            <a:spAutoFit/>
          </a:bodyPr>
          <a:lstStyle/>
          <a:p>
            <a:pPr>
              <a:lnSpc>
                <a:spcPct val="125000"/>
              </a:lnSpc>
            </a:pPr>
            <a:r>
              <a:rPr lang="en-US" sz="1300" b="0" dirty="0">
                <a:solidFill>
                  <a:srgbClr val="0000FF"/>
                </a:solidFill>
                <a:effectLst/>
                <a:latin typeface="Menlo" panose="020B0609030804020204" pitchFamily="49" charset="0"/>
              </a:rPr>
              <a:t>pub</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enum</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70C1"/>
                </a:solidFill>
                <a:effectLst/>
                <a:latin typeface="Menlo" panose="020B0609030804020204" pitchFamily="49" charset="0"/>
              </a:rPr>
              <a:t>  </a:t>
            </a:r>
            <a:r>
              <a:rPr lang="en-US" sz="1300" b="0" dirty="0" err="1">
                <a:solidFill>
                  <a:srgbClr val="0070C1"/>
                </a:solidFill>
                <a:effectLst/>
                <a:latin typeface="Menlo" panose="020B0609030804020204" pitchFamily="49" charset="0"/>
              </a:rPr>
              <a:t>FetchMedia</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MediaRequest</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on_fetched</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fn</a:t>
            </a:r>
            <a:r>
              <a:rPr lang="en-US" sz="1300" b="0" dirty="0">
                <a:solidFill>
                  <a:srgbClr val="000000"/>
                </a:solidFill>
                <a:effectLst/>
                <a:latin typeface="Menlo" panose="020B0609030804020204" pitchFamily="49" charset="0"/>
              </a:rPr>
              <a:t>(&amp;</a:t>
            </a:r>
            <a:r>
              <a:rPr lang="en-US" sz="1300" b="0" dirty="0">
                <a:solidFill>
                  <a:srgbClr val="267F99"/>
                </a:solidFill>
                <a:effectLst/>
                <a:latin typeface="Menlo" panose="020B0609030804020204" pitchFamily="49" charset="0"/>
              </a:rPr>
              <a:t>Mutex</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&gt;, </a:t>
            </a:r>
            <a:r>
              <a:rPr lang="en-US" sz="1300" b="0" dirty="0" err="1">
                <a:solidFill>
                  <a:srgbClr val="267F99"/>
                </a:solidFill>
                <a:effectLst/>
                <a:latin typeface="Menlo" panose="020B0609030804020204" pitchFamily="49" charset="0"/>
              </a:rPr>
              <a:t>MediaRequest</a:t>
            </a:r>
            <a:r>
              <a:rPr lang="en-US" sz="1300" dirty="0">
                <a:solidFill>
                  <a:srgbClr val="000000"/>
                </a:solidFill>
                <a:latin typeface="Menlo" panose="020B0609030804020204" pitchFamily="49" charset="0"/>
              </a:rPr>
              <a:t>, ...)</a:t>
            </a:r>
            <a:r>
              <a:rPr lang="en-US" sz="1300" b="0" dirty="0">
                <a:solidFill>
                  <a:srgbClr val="000000"/>
                </a:solidFill>
                <a:effectLst/>
                <a:latin typeface="Menlo" panose="020B0609030804020204" pitchFamily="49" charset="0"/>
              </a:rPr>
              <a:t>,</a:t>
            </a:r>
          </a:p>
          <a:p>
            <a:r>
              <a:rPr lang="en-US" sz="1300" dirty="0">
                <a:solidFill>
                  <a:srgbClr val="000000"/>
                </a:solidFill>
                <a:latin typeface="Menlo" panose="020B0609030804020204" pitchFamily="49" charset="0"/>
              </a:rPr>
              <a:t>    </a:t>
            </a:r>
            <a:r>
              <a:rPr lang="en-US" sz="1300" b="0" dirty="0">
                <a:solidFill>
                  <a:srgbClr val="001080"/>
                </a:solidFill>
                <a:effectLst/>
                <a:latin typeface="Menlo" panose="020B0609030804020204" pitchFamily="49" charset="0"/>
              </a:rPr>
              <a:t>destination</a:t>
            </a:r>
            <a:r>
              <a:rPr lang="en-US" sz="1300" b="0" dirty="0">
                <a:solidFill>
                  <a:srgbClr val="000000"/>
                </a:solidFill>
                <a:effectLst/>
                <a:latin typeface="Menlo" panose="020B0609030804020204" pitchFamily="49" charset="0"/>
              </a:rPr>
              <a:t>: </a:t>
            </a:r>
            <a:r>
              <a:rPr lang="en-US" sz="1300" b="0" dirty="0">
                <a:solidFill>
                  <a:srgbClr val="267F99"/>
                </a:solidFill>
                <a:effectLst/>
                <a:latin typeface="Menlo" panose="020B0609030804020204" pitchFamily="49" charset="0"/>
              </a:rPr>
              <a:t>Arc</a:t>
            </a:r>
            <a:r>
              <a:rPr lang="en-US" sz="1300" b="0" dirty="0">
                <a:solidFill>
                  <a:srgbClr val="000000"/>
                </a:solidFill>
                <a:effectLst/>
                <a:latin typeface="Menlo" panose="020B0609030804020204" pitchFamily="49" charset="0"/>
              </a:rPr>
              <a:t>&lt;</a:t>
            </a:r>
            <a:r>
              <a:rPr lang="en-US" sz="1300" b="0" dirty="0">
                <a:solidFill>
                  <a:srgbClr val="267F99"/>
                </a:solidFill>
                <a:effectLst/>
                <a:latin typeface="Menlo" panose="020B0609030804020204" pitchFamily="49" charset="0"/>
              </a:rPr>
              <a:t>Mutex</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&gt;&gt;,</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update_sender</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crossbeam_channel</a:t>
            </a:r>
            <a:r>
              <a:rPr lang="en-US" sz="1300" b="0" dirty="0">
                <a:solidFill>
                  <a:srgbClr val="000000"/>
                </a:solidFill>
                <a:effectLst/>
                <a:latin typeface="Menlo" panose="020B0609030804020204" pitchFamily="49" charset="0"/>
              </a:rPr>
              <a:t>::</a:t>
            </a:r>
            <a:r>
              <a:rPr lang="en-US" sz="1300" b="0" dirty="0">
                <a:solidFill>
                  <a:srgbClr val="267F99"/>
                </a:solidFill>
                <a:effectLst/>
                <a:latin typeface="Menlo" panose="020B0609030804020204" pitchFamily="49" charset="0"/>
              </a:rPr>
              <a:t>Sender</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TimelineUpdate</a:t>
            </a:r>
            <a:r>
              <a:rPr lang="en-US" sz="1300" b="0" dirty="0">
                <a:solidFill>
                  <a:srgbClr val="000000"/>
                </a:solidFill>
                <a:effectLst/>
                <a:latin typeface="Menlo" panose="020B0609030804020204" pitchFamily="49" charset="0"/>
              </a:rPr>
              <a:t>&gt;,</a:t>
            </a:r>
          </a:p>
          <a:p>
            <a:pPr>
              <a:lnSpc>
                <a:spcPct val="125000"/>
              </a:lnSpc>
            </a:pPr>
            <a:r>
              <a:rPr lang="en-US" sz="1300" dirty="0">
                <a:solidFill>
                  <a:srgbClr val="000000"/>
                </a:solidFill>
                <a:latin typeface="Menlo" panose="020B0609030804020204" pitchFamily="49" charset="0"/>
              </a:rPr>
              <a:t>    ...,</a:t>
            </a:r>
          </a:p>
          <a:p>
            <a:pPr>
              <a:lnSpc>
                <a:spcPct val="125000"/>
              </a:lnSpc>
            </a:pPr>
            <a:r>
              <a:rPr lang="en-US" sz="1300" dirty="0">
                <a:solidFill>
                  <a:srgbClr val="000000"/>
                </a:solidFill>
                <a:latin typeface="Menlo" panose="020B0609030804020204" pitchFamily="49" charset="0"/>
              </a:rPr>
              <a:t>} </a:t>
            </a:r>
            <a:r>
              <a:rPr lang="en-US" sz="1300" b="0" dirty="0">
                <a:solidFill>
                  <a:srgbClr val="000000"/>
                </a:solidFill>
                <a:effectLst/>
                <a:latin typeface="Menlo" panose="020B0609030804020204" pitchFamily="49" charset="0"/>
              </a:rPr>
              <a:t>}</a:t>
            </a:r>
          </a:p>
        </p:txBody>
      </p:sp>
      <p:sp>
        <p:nvSpPr>
          <p:cNvPr id="11" name="Rounded Rectangle 10">
            <a:extLst>
              <a:ext uri="{FF2B5EF4-FFF2-40B4-BE49-F238E27FC236}">
                <a16:creationId xmlns:a16="http://schemas.microsoft.com/office/drawing/2014/main" id="{81AF3B0F-642F-CBD5-9497-C671857290A0}"/>
              </a:ext>
            </a:extLst>
          </p:cNvPr>
          <p:cNvSpPr/>
          <p:nvPr/>
        </p:nvSpPr>
        <p:spPr>
          <a:xfrm>
            <a:off x="426720" y="1120828"/>
            <a:ext cx="5105400" cy="1747888"/>
          </a:xfrm>
          <a:prstGeom prst="roundRect">
            <a:avLst/>
          </a:prstGeom>
          <a:solidFill>
            <a:schemeClr val="bg1">
              <a:lumMod val="9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Submits a request to the worker thread</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to be executed in an async context.</a:t>
            </a:r>
            <a:endPar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pub</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00FF"/>
                </a:solidFill>
                <a:effectLst/>
                <a:uLnTx/>
                <a:uFillTx/>
                <a:latin typeface="Menlo" panose="020B0609030804020204" pitchFamily="49" charset="0"/>
                <a:ea typeface="+mn-ea"/>
                <a:cs typeface="+mn-cs"/>
              </a:rPr>
              <a:t>fn</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submit_async_request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267F99"/>
                </a:solidFill>
                <a:effectLst/>
                <a:uLnTx/>
                <a:uFillTx/>
                <a:latin typeface="Menlo" panose="020B0609030804020204" pitchFamily="49" charset="0"/>
                <a:ea typeface="+mn-ea"/>
                <a:cs typeface="+mn-cs"/>
              </a:rPr>
              <a:t>MatrixRequest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1080"/>
                </a:solidFill>
                <a:effectLst/>
                <a:uLnTx/>
                <a:uFillTx/>
                <a:latin typeface="Menlo" panose="020B0609030804020204" pitchFamily="49" charset="0"/>
                <a:ea typeface="+mn-ea"/>
                <a:cs typeface="+mn-cs"/>
              </a:rPr>
              <a:t>REQUEST_SENDER</a:t>
            </a:r>
            <a:r>
              <a:rPr kumimoji="0" lang="en-US" sz="1300" b="0" i="0" u="none" strike="noStrike" kern="1200" cap="none" spc="0" normalizeH="0" baseline="0" noProof="0" dirty="0" err="1">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get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795E26"/>
                </a:solidFill>
                <a:effectLst/>
                <a:uLnTx/>
                <a:uFillTx/>
                <a:latin typeface="Menlo" panose="020B0609030804020204" pitchFamily="49" charset="0"/>
                <a:ea typeface="+mn-ea"/>
                <a:cs typeface="+mn-cs"/>
              </a:rPr>
              <a:t>send</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p:txBody>
      </p:sp>
      <p:cxnSp>
        <p:nvCxnSpPr>
          <p:cNvPr id="6" name="Straight Arrow Connector 5">
            <a:extLst>
              <a:ext uri="{FF2B5EF4-FFF2-40B4-BE49-F238E27FC236}">
                <a16:creationId xmlns:a16="http://schemas.microsoft.com/office/drawing/2014/main" id="{D6C041FF-DA8D-8191-BF42-7143576759A8}"/>
              </a:ext>
            </a:extLst>
          </p:cNvPr>
          <p:cNvCxnSpPr>
            <a:cxnSpLocks/>
            <a:stCxn id="25" idx="0"/>
            <a:endCxn id="19" idx="0"/>
          </p:cNvCxnSpPr>
          <p:nvPr/>
        </p:nvCxnSpPr>
        <p:spPr>
          <a:xfrm rot="5400000" flipH="1" flipV="1">
            <a:off x="5828423" y="314940"/>
            <a:ext cx="558020" cy="2306956"/>
          </a:xfrm>
          <a:prstGeom prst="curvedConnector3">
            <a:avLst>
              <a:gd name="adj1" fmla="val 149159"/>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D24474E-D7BD-79FC-935D-5DCD676205C4}"/>
              </a:ext>
            </a:extLst>
          </p:cNvPr>
          <p:cNvSpPr/>
          <p:nvPr/>
        </p:nvSpPr>
        <p:spPr>
          <a:xfrm>
            <a:off x="6820856" y="1189408"/>
            <a:ext cx="880110" cy="6780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7435C0C-EB8E-EDF0-B9CA-1ABDCF320CD7}"/>
              </a:ext>
            </a:extLst>
          </p:cNvPr>
          <p:cNvSpPr/>
          <p:nvPr/>
        </p:nvSpPr>
        <p:spPr>
          <a:xfrm>
            <a:off x="4513900" y="1747428"/>
            <a:ext cx="880110" cy="6780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49377E2A-F3D0-BD67-49C1-FB6C6CC6CC0A}"/>
              </a:ext>
            </a:extLst>
          </p:cNvPr>
          <p:cNvSpPr/>
          <p:nvPr/>
        </p:nvSpPr>
        <p:spPr>
          <a:xfrm>
            <a:off x="2953465" y="5684373"/>
            <a:ext cx="7996476" cy="776753"/>
          </a:xfrm>
          <a:prstGeom prst="roundRect">
            <a:avLst/>
          </a:prstGeom>
          <a:solidFill>
            <a:schemeClr val="accent6">
              <a:lumMod val="75000"/>
            </a:schemeClr>
          </a:solidFill>
          <a:effectLst>
            <a:outerShdw blurRad="281625" dist="171717" dir="5521287" sx="101872" sy="101872"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This same pattern is used for back pagination, sending messages, </a:t>
            </a:r>
            <a:r>
              <a:rPr lang="en-US" sz="2000" dirty="0" err="1"/>
              <a:t>etc</a:t>
            </a:r>
            <a:endParaRPr lang="en-US" sz="2000" dirty="0"/>
          </a:p>
        </p:txBody>
      </p:sp>
      <p:sp>
        <p:nvSpPr>
          <p:cNvPr id="34" name="TextBox 33">
            <a:extLst>
              <a:ext uri="{FF2B5EF4-FFF2-40B4-BE49-F238E27FC236}">
                <a16:creationId xmlns:a16="http://schemas.microsoft.com/office/drawing/2014/main" id="{7945C299-ED8E-18B2-AF16-FE4159747C8E}"/>
              </a:ext>
            </a:extLst>
          </p:cNvPr>
          <p:cNvSpPr txBox="1"/>
          <p:nvPr/>
        </p:nvSpPr>
        <p:spPr>
          <a:xfrm>
            <a:off x="3720268" y="2969181"/>
            <a:ext cx="1735657" cy="523220"/>
          </a:xfrm>
          <a:prstGeom prst="rect">
            <a:avLst/>
          </a:prstGeom>
          <a:noFill/>
        </p:spPr>
        <p:txBody>
          <a:bodyPr wrap="square" rtlCol="0">
            <a:spAutoFit/>
          </a:bodyPr>
          <a:lstStyle/>
          <a:p>
            <a:r>
              <a:rPr lang="en-US" sz="1400" dirty="0"/>
              <a:t>triggers async </a:t>
            </a:r>
            <a:br>
              <a:rPr lang="en-US" sz="1400" dirty="0"/>
            </a:br>
            <a:r>
              <a:rPr lang="en-US" sz="1400" dirty="0"/>
              <a:t>  request handler</a:t>
            </a:r>
          </a:p>
        </p:txBody>
      </p:sp>
      <p:cxnSp>
        <p:nvCxnSpPr>
          <p:cNvPr id="36" name="Curved Connector 35">
            <a:extLst>
              <a:ext uri="{FF2B5EF4-FFF2-40B4-BE49-F238E27FC236}">
                <a16:creationId xmlns:a16="http://schemas.microsoft.com/office/drawing/2014/main" id="{21EBC0F4-02B2-B9FD-09E4-C30E6EE162CC}"/>
              </a:ext>
            </a:extLst>
          </p:cNvPr>
          <p:cNvCxnSpPr/>
          <p:nvPr/>
        </p:nvCxnSpPr>
        <p:spPr>
          <a:xfrm rot="16200000" flipH="1">
            <a:off x="2914650" y="2720340"/>
            <a:ext cx="1040130" cy="651510"/>
          </a:xfrm>
          <a:prstGeom prst="curved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Date Placeholder 2">
            <a:extLst>
              <a:ext uri="{FF2B5EF4-FFF2-40B4-BE49-F238E27FC236}">
                <a16:creationId xmlns:a16="http://schemas.microsoft.com/office/drawing/2014/main" id="{06B20E30-3F83-265A-6CE2-AA2083D6F1DE}"/>
              </a:ext>
            </a:extLst>
          </p:cNvPr>
          <p:cNvSpPr>
            <a:spLocks noGrp="1"/>
          </p:cNvSpPr>
          <p:nvPr>
            <p:ph type="dt" sz="half" idx="10"/>
          </p:nvPr>
        </p:nvSpPr>
        <p:spPr>
          <a:xfrm>
            <a:off x="677005" y="6444273"/>
            <a:ext cx="2514014" cy="365125"/>
          </a:xfrm>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4962BBFA-3616-5562-1D22-02936F35BDA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0973" y="6501392"/>
            <a:ext cx="261619" cy="261619"/>
          </a:xfrm>
          <a:prstGeom prst="rect">
            <a:avLst/>
          </a:prstGeom>
        </p:spPr>
      </p:pic>
    </p:spTree>
    <p:extLst>
      <p:ext uri="{BB962C8B-B14F-4D97-AF65-F5344CB8AC3E}">
        <p14:creationId xmlns:p14="http://schemas.microsoft.com/office/powerpoint/2010/main" val="5209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up)">
                                      <p:cBhvr>
                                        <p:cTn id="16" dur="500"/>
                                        <p:tgtEl>
                                          <p:spTgt spid="3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up)">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33" grpId="0" animBg="1"/>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75736" y="4434050"/>
            <a:ext cx="3882844" cy="149379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a:t>Motivation</a:t>
            </a:r>
          </a:p>
        </p:txBody>
      </p:sp>
      <p:sp>
        <p:nvSpPr>
          <p:cNvPr id="3" name="Slide Number Placeholder 2">
            <a:extLst>
              <a:ext uri="{FF2B5EF4-FFF2-40B4-BE49-F238E27FC236}">
                <a16:creationId xmlns:a16="http://schemas.microsoft.com/office/drawing/2014/main" id="{8C111E95-725E-45BE-135E-363308C660F4}"/>
              </a:ext>
            </a:extLst>
          </p:cNvPr>
          <p:cNvSpPr>
            <a:spLocks noGrp="1"/>
          </p:cNvSpPr>
          <p:nvPr>
            <p:ph type="sldNum" sz="quarter" idx="12"/>
          </p:nvPr>
        </p:nvSpPr>
        <p:spPr/>
        <p:txBody>
          <a:bodyPr/>
          <a:lstStyle/>
          <a:p>
            <a:fld id="{7D62C56D-5E74-2945-931D-C07ECBF0F859}" type="slidenum">
              <a:rPr lang="en-US" smtClean="0"/>
              <a:pPr/>
              <a:t>3</a:t>
            </a:fld>
            <a:endParaRPr lang="en-US"/>
          </a:p>
        </p:txBody>
      </p:sp>
      <p:sp>
        <p:nvSpPr>
          <p:cNvPr id="5" name="Date Placeholder 4">
            <a:extLst>
              <a:ext uri="{FF2B5EF4-FFF2-40B4-BE49-F238E27FC236}">
                <a16:creationId xmlns:a16="http://schemas.microsoft.com/office/drawing/2014/main" id="{ED60E52C-96C6-9EF5-0DEF-477224D148CD}"/>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118749860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3978021-5644-FBAA-384E-8CC191751C36}"/>
              </a:ext>
            </a:extLst>
          </p:cNvPr>
          <p:cNvGrpSpPr/>
          <p:nvPr/>
        </p:nvGrpSpPr>
        <p:grpSpPr>
          <a:xfrm>
            <a:off x="2826928" y="3881504"/>
            <a:ext cx="6274686" cy="1501011"/>
            <a:chOff x="2826928" y="3881504"/>
            <a:chExt cx="6274686" cy="1501011"/>
          </a:xfrm>
        </p:grpSpPr>
        <p:cxnSp>
          <p:nvCxnSpPr>
            <p:cNvPr id="136" name="Google Shape;78;p13">
              <a:extLst>
                <a:ext uri="{FF2B5EF4-FFF2-40B4-BE49-F238E27FC236}">
                  <a16:creationId xmlns:a16="http://schemas.microsoft.com/office/drawing/2014/main" id="{97A10F0C-8C91-8167-2885-2D1DF027A235}"/>
                </a:ext>
              </a:extLst>
            </p:cNvPr>
            <p:cNvCxnSpPr>
              <a:cxnSpLocks/>
            </p:cNvCxnSpPr>
            <p:nvPr/>
          </p:nvCxnSpPr>
          <p:spPr>
            <a:xfrm rot="10800000" flipV="1">
              <a:off x="4405797" y="4514573"/>
              <a:ext cx="4695817" cy="766767"/>
            </a:xfrm>
            <a:prstGeom prst="bentConnector3">
              <a:avLst>
                <a:gd name="adj1" fmla="val 27705"/>
              </a:avLst>
            </a:prstGeom>
            <a:noFill/>
            <a:ln w="12700" cap="rnd" cmpd="sng">
              <a:solidFill>
                <a:srgbClr val="000000"/>
              </a:solidFill>
              <a:prstDash val="solid"/>
              <a:round/>
              <a:headEnd type="none" w="med" len="med"/>
              <a:tailEnd type="triangle" w="med" len="med"/>
            </a:ln>
          </p:spPr>
        </p:cxnSp>
        <p:sp>
          <p:nvSpPr>
            <p:cNvPr id="134" name="TextBox 133">
              <a:extLst>
                <a:ext uri="{FF2B5EF4-FFF2-40B4-BE49-F238E27FC236}">
                  <a16:creationId xmlns:a16="http://schemas.microsoft.com/office/drawing/2014/main" id="{4DB4EC4B-F177-9C22-8E78-2122EAA78AE0}"/>
                </a:ext>
              </a:extLst>
            </p:cNvPr>
            <p:cNvSpPr txBox="1"/>
            <p:nvPr/>
          </p:nvSpPr>
          <p:spPr>
            <a:xfrm>
              <a:off x="4484737" y="4781215"/>
              <a:ext cx="1008566" cy="400110"/>
            </a:xfrm>
            <a:prstGeom prst="rect">
              <a:avLst/>
            </a:prstGeom>
            <a:noFill/>
          </p:spPr>
          <p:txBody>
            <a:bodyPr wrap="square" rtlCol="0">
              <a:spAutoFit/>
            </a:bodyPr>
            <a:lstStyle/>
            <a:p>
              <a:r>
                <a:rPr lang="en-US" sz="1000"/>
                <a:t>insert fetched media (sync)</a:t>
              </a:r>
            </a:p>
          </p:txBody>
        </p:sp>
        <p:cxnSp>
          <p:nvCxnSpPr>
            <p:cNvPr id="128" name="Google Shape;78;p13">
              <a:extLst>
                <a:ext uri="{FF2B5EF4-FFF2-40B4-BE49-F238E27FC236}">
                  <a16:creationId xmlns:a16="http://schemas.microsoft.com/office/drawing/2014/main" id="{E27BAD20-0E07-E3AC-8ACB-2B6C69CD3A0D}"/>
                </a:ext>
              </a:extLst>
            </p:cNvPr>
            <p:cNvCxnSpPr>
              <a:cxnSpLocks/>
              <a:stCxn id="132" idx="2"/>
            </p:cNvCxnSpPr>
            <p:nvPr/>
          </p:nvCxnSpPr>
          <p:spPr>
            <a:xfrm rot="5400000">
              <a:off x="4611364" y="4426881"/>
              <a:ext cx="535654" cy="943132"/>
            </a:xfrm>
            <a:prstGeom prst="bentConnector2">
              <a:avLst/>
            </a:prstGeom>
            <a:noFill/>
            <a:ln w="12700" cap="flat" cmpd="sng">
              <a:solidFill>
                <a:srgbClr val="000000"/>
              </a:solidFill>
              <a:prstDash val="solid"/>
              <a:round/>
              <a:headEnd type="none" w="med" len="med"/>
              <a:tailEnd type="triangle" w="med" len="med"/>
            </a:ln>
          </p:spPr>
        </p:cxnSp>
        <p:sp>
          <p:nvSpPr>
            <p:cNvPr id="119" name="Google Shape;60;p13">
              <a:extLst>
                <a:ext uri="{FF2B5EF4-FFF2-40B4-BE49-F238E27FC236}">
                  <a16:creationId xmlns:a16="http://schemas.microsoft.com/office/drawing/2014/main" id="{0404FD7F-CB85-6301-A162-55D66C6C8438}"/>
                </a:ext>
              </a:extLst>
            </p:cNvPr>
            <p:cNvSpPr/>
            <p:nvPr/>
          </p:nvSpPr>
          <p:spPr>
            <a:xfrm>
              <a:off x="3090388" y="4895037"/>
              <a:ext cx="1317235" cy="487478"/>
            </a:xfrm>
            <a:prstGeom prst="roundRect">
              <a:avLst>
                <a:gd name="adj" fmla="val 16667"/>
              </a:avLst>
            </a:prstGeom>
            <a:gradFill>
              <a:gsLst>
                <a:gs pos="0">
                  <a:schemeClr val="tx1">
                    <a:lumMod val="50000"/>
                    <a:lumOff val="50000"/>
                  </a:schemeClr>
                </a:gs>
                <a:gs pos="100000">
                  <a:schemeClr val="tx1"/>
                </a:gs>
              </a:gsLst>
            </a:gradFill>
            <a:ln/>
          </p:spPr>
          <p:style>
            <a:lnRef idx="0">
              <a:schemeClr val="accent6"/>
            </a:lnRef>
            <a:fillRef idx="3">
              <a:schemeClr val="accent6"/>
            </a:fillRef>
            <a:effectRef idx="3">
              <a:schemeClr val="accent6"/>
            </a:effectRef>
            <a:fontRef idx="minor">
              <a:schemeClr val="lt1"/>
            </a:fontRef>
          </p:style>
          <p:txBody>
            <a:bodyPr spcFirstLastPara="1" wrap="square" lIns="0" tIns="0" rIns="91440" bIns="0" anchor="ctr" anchorCtr="0">
              <a:noAutofit/>
            </a:bodyPr>
            <a:lstStyle/>
            <a:p>
              <a:pPr marL="57150" lvl="0" algn="ctr" rtl="0">
                <a:lnSpc>
                  <a:spcPct val="80000"/>
                </a:lnSpc>
                <a:spcBef>
                  <a:spcPts val="0"/>
                </a:spcBef>
                <a:spcAft>
                  <a:spcPts val="0"/>
                </a:spcAft>
                <a:buNone/>
              </a:pPr>
              <a:r>
                <a:rPr lang="en-US" sz="1600"/>
                <a:t>media cache</a:t>
              </a:r>
              <a:br>
                <a:rPr lang="en-US" sz="1600"/>
              </a:br>
              <a:r>
                <a:rPr lang="en-US" sz="1200"/>
                <a:t>(shared memory)</a:t>
              </a:r>
              <a:endParaRPr lang="en-US" sz="1600"/>
            </a:p>
          </p:txBody>
        </p:sp>
        <p:cxnSp>
          <p:nvCxnSpPr>
            <p:cNvPr id="120" name="Google Shape;78;p13">
              <a:extLst>
                <a:ext uri="{FF2B5EF4-FFF2-40B4-BE49-F238E27FC236}">
                  <a16:creationId xmlns:a16="http://schemas.microsoft.com/office/drawing/2014/main" id="{88424A44-156F-2D53-9262-1FE4476288D5}"/>
                </a:ext>
              </a:extLst>
            </p:cNvPr>
            <p:cNvCxnSpPr>
              <a:cxnSpLocks/>
              <a:endCxn id="119" idx="1"/>
            </p:cNvCxnSpPr>
            <p:nvPr/>
          </p:nvCxnSpPr>
          <p:spPr>
            <a:xfrm rot="16200000" flipH="1">
              <a:off x="2338489" y="4386877"/>
              <a:ext cx="1257272" cy="246526"/>
            </a:xfrm>
            <a:prstGeom prst="bentConnector2">
              <a:avLst/>
            </a:prstGeom>
            <a:noFill/>
            <a:ln w="12700" cap="flat" cmpd="sng">
              <a:solidFill>
                <a:srgbClr val="000000"/>
              </a:solidFill>
              <a:prstDash val="solid"/>
              <a:round/>
              <a:headEnd type="triangle" w="med" len="med"/>
              <a:tailEnd type="triangle" w="med" len="med"/>
            </a:ln>
          </p:spPr>
        </p:cxnSp>
        <p:sp>
          <p:nvSpPr>
            <p:cNvPr id="127" name="TextBox 126">
              <a:extLst>
                <a:ext uri="{FF2B5EF4-FFF2-40B4-BE49-F238E27FC236}">
                  <a16:creationId xmlns:a16="http://schemas.microsoft.com/office/drawing/2014/main" id="{448AC2AF-8F86-E1BE-F02C-FF8215CBA326}"/>
                </a:ext>
              </a:extLst>
            </p:cNvPr>
            <p:cNvSpPr txBox="1"/>
            <p:nvPr/>
          </p:nvSpPr>
          <p:spPr>
            <a:xfrm>
              <a:off x="2826928" y="4191879"/>
              <a:ext cx="1008566" cy="577081"/>
            </a:xfrm>
            <a:prstGeom prst="rect">
              <a:avLst/>
            </a:prstGeom>
            <a:noFill/>
          </p:spPr>
          <p:txBody>
            <a:bodyPr wrap="square" rtlCol="0">
              <a:spAutoFit/>
            </a:bodyPr>
            <a:lstStyle/>
            <a:p>
              <a:r>
                <a:rPr lang="en-US" sz="1050" dirty="0"/>
                <a:t>non-blocking</a:t>
              </a:r>
            </a:p>
            <a:p>
              <a:r>
                <a:rPr lang="en-US" sz="1050" dirty="0"/>
                <a:t>media lookup</a:t>
              </a:r>
              <a:br>
                <a:rPr lang="en-US" sz="1050" i="1" dirty="0"/>
              </a:br>
              <a:r>
                <a:rPr lang="en-US" sz="1050" i="1" dirty="0"/>
                <a:t>  (fast path)</a:t>
              </a:r>
              <a:endParaRPr lang="en-US" sz="1050" dirty="0"/>
            </a:p>
          </p:txBody>
        </p:sp>
        <p:sp>
          <p:nvSpPr>
            <p:cNvPr id="135" name="TextBox 134">
              <a:extLst>
                <a:ext uri="{FF2B5EF4-FFF2-40B4-BE49-F238E27FC236}">
                  <a16:creationId xmlns:a16="http://schemas.microsoft.com/office/drawing/2014/main" id="{C62A7E56-DF03-C4BB-9872-8AE4621590EC}"/>
                </a:ext>
              </a:extLst>
            </p:cNvPr>
            <p:cNvSpPr txBox="1"/>
            <p:nvPr/>
          </p:nvSpPr>
          <p:spPr>
            <a:xfrm>
              <a:off x="6936169" y="4890037"/>
              <a:ext cx="1008566" cy="400110"/>
            </a:xfrm>
            <a:prstGeom prst="rect">
              <a:avLst/>
            </a:prstGeom>
            <a:noFill/>
          </p:spPr>
          <p:txBody>
            <a:bodyPr wrap="square" rtlCol="0">
              <a:spAutoFit/>
            </a:bodyPr>
            <a:lstStyle/>
            <a:p>
              <a:r>
                <a:rPr lang="en-US" sz="1000"/>
                <a:t>insert fetched media (async)</a:t>
              </a:r>
            </a:p>
          </p:txBody>
        </p:sp>
        <p:cxnSp>
          <p:nvCxnSpPr>
            <p:cNvPr id="151" name="Google Shape;78;p13">
              <a:extLst>
                <a:ext uri="{FF2B5EF4-FFF2-40B4-BE49-F238E27FC236}">
                  <a16:creationId xmlns:a16="http://schemas.microsoft.com/office/drawing/2014/main" id="{6CB799A5-7D0B-11D9-6679-E19AA197C3F3}"/>
                </a:ext>
              </a:extLst>
            </p:cNvPr>
            <p:cNvCxnSpPr>
              <a:cxnSpLocks/>
            </p:cNvCxnSpPr>
            <p:nvPr/>
          </p:nvCxnSpPr>
          <p:spPr>
            <a:xfrm>
              <a:off x="7801737" y="4713367"/>
              <a:ext cx="0" cy="74615"/>
            </a:xfrm>
            <a:prstGeom prst="straightConnector1">
              <a:avLst/>
            </a:prstGeom>
            <a:noFill/>
            <a:ln w="12700" cap="rnd" cmpd="sng">
              <a:solidFill>
                <a:srgbClr val="000000"/>
              </a:solidFill>
              <a:prstDash val="solid"/>
              <a:round/>
              <a:headEnd type="none" w="med" len="med"/>
              <a:tailEnd type="triangle" w="med" len="med"/>
            </a:ln>
          </p:spPr>
        </p:cxnSp>
        <p:cxnSp>
          <p:nvCxnSpPr>
            <p:cNvPr id="156" name="Google Shape;78;p13">
              <a:extLst>
                <a:ext uri="{FF2B5EF4-FFF2-40B4-BE49-F238E27FC236}">
                  <a16:creationId xmlns:a16="http://schemas.microsoft.com/office/drawing/2014/main" id="{6CE7492D-43BA-B1C1-BEBC-6F17E34218CC}"/>
                </a:ext>
              </a:extLst>
            </p:cNvPr>
            <p:cNvCxnSpPr>
              <a:cxnSpLocks/>
            </p:cNvCxnSpPr>
            <p:nvPr/>
          </p:nvCxnSpPr>
          <p:spPr>
            <a:xfrm flipH="1">
              <a:off x="6835437" y="5279224"/>
              <a:ext cx="54177" cy="0"/>
            </a:xfrm>
            <a:prstGeom prst="straightConnector1">
              <a:avLst/>
            </a:prstGeom>
            <a:noFill/>
            <a:ln w="12700" cap="rnd" cmpd="sng">
              <a:solidFill>
                <a:srgbClr val="000000"/>
              </a:solidFill>
              <a:prstDash val="solid"/>
              <a:round/>
              <a:headEnd type="none" w="med" len="med"/>
              <a:tailEnd type="triangle" w="med" len="med"/>
            </a:ln>
          </p:spPr>
        </p:cxnSp>
      </p:grpSp>
      <p:grpSp>
        <p:nvGrpSpPr>
          <p:cNvPr id="11" name="Group 10">
            <a:extLst>
              <a:ext uri="{FF2B5EF4-FFF2-40B4-BE49-F238E27FC236}">
                <a16:creationId xmlns:a16="http://schemas.microsoft.com/office/drawing/2014/main" id="{003AE5D7-D277-5236-A6B5-B919E5852F3E}"/>
              </a:ext>
            </a:extLst>
          </p:cNvPr>
          <p:cNvGrpSpPr/>
          <p:nvPr/>
        </p:nvGrpSpPr>
        <p:grpSpPr>
          <a:xfrm>
            <a:off x="2967231" y="1007541"/>
            <a:ext cx="5721607" cy="1400905"/>
            <a:chOff x="2967231" y="1007541"/>
            <a:chExt cx="5721607" cy="1400905"/>
          </a:xfrm>
        </p:grpSpPr>
        <p:sp>
          <p:nvSpPr>
            <p:cNvPr id="100" name="Freeform 99">
              <a:extLst>
                <a:ext uri="{FF2B5EF4-FFF2-40B4-BE49-F238E27FC236}">
                  <a16:creationId xmlns:a16="http://schemas.microsoft.com/office/drawing/2014/main" id="{AD4C8435-8512-FE66-9B96-7C936302A4C2}"/>
                </a:ext>
              </a:extLst>
            </p:cNvPr>
            <p:cNvSpPr/>
            <p:nvPr/>
          </p:nvSpPr>
          <p:spPr>
            <a:xfrm>
              <a:off x="2967231" y="1293030"/>
              <a:ext cx="5659763" cy="854243"/>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2" name="Freeform 101">
              <a:extLst>
                <a:ext uri="{FF2B5EF4-FFF2-40B4-BE49-F238E27FC236}">
                  <a16:creationId xmlns:a16="http://schemas.microsoft.com/office/drawing/2014/main" id="{71CDFFA5-E6F3-6D95-0E35-C0E209CD4AC0}"/>
                </a:ext>
              </a:extLst>
            </p:cNvPr>
            <p:cNvSpPr/>
            <p:nvPr/>
          </p:nvSpPr>
          <p:spPr>
            <a:xfrm>
              <a:off x="3061116" y="1521408"/>
              <a:ext cx="5627722" cy="887038"/>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805769 h 808852"/>
                <a:gd name="connsiteX1" fmla="*/ 2777230 w 5333053"/>
                <a:gd name="connsiteY1" fmla="*/ 1222 h 808852"/>
                <a:gd name="connsiteX2" fmla="*/ 5333053 w 5333053"/>
                <a:gd name="connsiteY2" fmla="*/ 808852 h 808852"/>
                <a:gd name="connsiteX0" fmla="*/ 0 w 5392310"/>
                <a:gd name="connsiteY0" fmla="*/ 805769 h 816989"/>
                <a:gd name="connsiteX1" fmla="*/ 2777230 w 5392310"/>
                <a:gd name="connsiteY1" fmla="*/ 1222 h 816989"/>
                <a:gd name="connsiteX2" fmla="*/ 5392310 w 5392310"/>
                <a:gd name="connsiteY2" fmla="*/ 816989 h 816989"/>
              </a:gdLst>
              <a:ahLst/>
              <a:cxnLst>
                <a:cxn ang="0">
                  <a:pos x="connsiteX0" y="connsiteY0"/>
                </a:cxn>
                <a:cxn ang="0">
                  <a:pos x="connsiteX1" y="connsiteY1"/>
                </a:cxn>
                <a:cxn ang="0">
                  <a:pos x="connsiteX2" y="connsiteY2"/>
                </a:cxn>
              </a:cxnLst>
              <a:rect l="l" t="t" r="r" b="b"/>
              <a:pathLst>
                <a:path w="5392310" h="816989">
                  <a:moveTo>
                    <a:pt x="0" y="805769"/>
                  </a:moveTo>
                  <a:cubicBezTo>
                    <a:pt x="677338" y="334145"/>
                    <a:pt x="1869270" y="-23660"/>
                    <a:pt x="2777230" y="1222"/>
                  </a:cubicBezTo>
                  <a:cubicBezTo>
                    <a:pt x="3691630" y="8310"/>
                    <a:pt x="4999853" y="520174"/>
                    <a:pt x="5392310" y="816989"/>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1" name="TextBox 100">
              <a:extLst>
                <a:ext uri="{FF2B5EF4-FFF2-40B4-BE49-F238E27FC236}">
                  <a16:creationId xmlns:a16="http://schemas.microsoft.com/office/drawing/2014/main" id="{6E59F29B-9F8C-99BD-24A6-D94034CCA27A}"/>
                </a:ext>
              </a:extLst>
            </p:cNvPr>
            <p:cNvSpPr txBox="1"/>
            <p:nvPr/>
          </p:nvSpPr>
          <p:spPr>
            <a:xfrm>
              <a:off x="4331030" y="1007541"/>
              <a:ext cx="2814422" cy="276999"/>
            </a:xfrm>
            <a:prstGeom prst="rect">
              <a:avLst/>
            </a:prstGeom>
            <a:noFill/>
          </p:spPr>
          <p:txBody>
            <a:bodyPr wrap="square" rtlCol="0">
              <a:spAutoFit/>
            </a:bodyPr>
            <a:lstStyle/>
            <a:p>
              <a:pPr algn="ctr"/>
              <a:r>
                <a:rPr lang="en-US" sz="1200" i="1" dirty="0"/>
                <a:t>non-blocking </a:t>
              </a:r>
              <a:r>
                <a:rPr lang="en-US" sz="1200" dirty="0"/>
                <a:t>requests to </a:t>
              </a:r>
              <a:r>
                <a:rPr lang="en-US" sz="1200" b="1" dirty="0"/>
                <a:t>async</a:t>
              </a:r>
              <a:r>
                <a:rPr lang="en-US" sz="1200" dirty="0"/>
                <a:t> </a:t>
              </a:r>
              <a:r>
                <a:rPr lang="en-US" sz="1200" dirty="0" err="1"/>
                <a:t>funcs</a:t>
              </a:r>
              <a:endParaRPr lang="en-US" sz="1200" dirty="0"/>
            </a:p>
          </p:txBody>
        </p:sp>
        <p:sp>
          <p:nvSpPr>
            <p:cNvPr id="103" name="TextBox 102">
              <a:extLst>
                <a:ext uri="{FF2B5EF4-FFF2-40B4-BE49-F238E27FC236}">
                  <a16:creationId xmlns:a16="http://schemas.microsoft.com/office/drawing/2014/main" id="{8B00FBD9-6BA4-96B7-2C5D-D8C6948B5BD4}"/>
                </a:ext>
              </a:extLst>
            </p:cNvPr>
            <p:cNvSpPr txBox="1"/>
            <p:nvPr/>
          </p:nvSpPr>
          <p:spPr>
            <a:xfrm>
              <a:off x="4486755" y="1582253"/>
              <a:ext cx="2635100" cy="461665"/>
            </a:xfrm>
            <a:prstGeom prst="rect">
              <a:avLst/>
            </a:prstGeom>
            <a:noFill/>
          </p:spPr>
          <p:txBody>
            <a:bodyPr wrap="square" rtlCol="0">
              <a:spAutoFit/>
            </a:bodyPr>
            <a:lstStyle/>
            <a:p>
              <a:pPr algn="ctr"/>
              <a:r>
                <a:rPr lang="en-US" sz="1200"/>
                <a:t>responses from </a:t>
              </a:r>
              <a:r>
                <a:rPr lang="en-US" sz="1200" b="1"/>
                <a:t>async</a:t>
              </a:r>
              <a:r>
                <a:rPr lang="en-US" sz="1200"/>
                <a:t> </a:t>
              </a:r>
              <a:r>
                <a:rPr lang="en-US" sz="1200" err="1"/>
                <a:t>funcs</a:t>
              </a:r>
              <a:r>
                <a:rPr lang="en-US" sz="1200"/>
                <a:t>;</a:t>
              </a:r>
            </a:p>
            <a:p>
              <a:pPr algn="ctr"/>
              <a:r>
                <a:rPr lang="en-US" sz="1200"/>
                <a:t>visual updates from backend server</a:t>
              </a:r>
            </a:p>
          </p:txBody>
        </p:sp>
      </p:grpSp>
      <p:grpSp>
        <p:nvGrpSpPr>
          <p:cNvPr id="15" name="Group 14">
            <a:extLst>
              <a:ext uri="{FF2B5EF4-FFF2-40B4-BE49-F238E27FC236}">
                <a16:creationId xmlns:a16="http://schemas.microsoft.com/office/drawing/2014/main" id="{9340FBFD-7CED-2722-DA1D-02CBB1CD543B}"/>
              </a:ext>
            </a:extLst>
          </p:cNvPr>
          <p:cNvGrpSpPr/>
          <p:nvPr/>
        </p:nvGrpSpPr>
        <p:grpSpPr>
          <a:xfrm>
            <a:off x="7037609" y="3289325"/>
            <a:ext cx="1680344" cy="941858"/>
            <a:chOff x="7037609" y="3289325"/>
            <a:chExt cx="1680344" cy="941858"/>
          </a:xfrm>
        </p:grpSpPr>
        <p:sp>
          <p:nvSpPr>
            <p:cNvPr id="108" name="Freeform 107">
              <a:extLst>
                <a:ext uri="{FF2B5EF4-FFF2-40B4-BE49-F238E27FC236}">
                  <a16:creationId xmlns:a16="http://schemas.microsoft.com/office/drawing/2014/main" id="{9347E648-8898-6965-5D8E-E0C36ED114A6}"/>
                </a:ext>
              </a:extLst>
            </p:cNvPr>
            <p:cNvSpPr/>
            <p:nvPr/>
          </p:nvSpPr>
          <p:spPr>
            <a:xfrm>
              <a:off x="7089004" y="3289325"/>
              <a:ext cx="1477887"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9" name="Freeform 108">
              <a:extLst>
                <a:ext uri="{FF2B5EF4-FFF2-40B4-BE49-F238E27FC236}">
                  <a16:creationId xmlns:a16="http://schemas.microsoft.com/office/drawing/2014/main" id="{3E41892F-0DBE-53DA-A57A-BAC15446955A}"/>
                </a:ext>
              </a:extLst>
            </p:cNvPr>
            <p:cNvSpPr/>
            <p:nvPr/>
          </p:nvSpPr>
          <p:spPr>
            <a:xfrm>
              <a:off x="7143645" y="3523045"/>
              <a:ext cx="1439741"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BD7F5C97-9A2C-8547-8579-D2D5AB43B1A6}"/>
                </a:ext>
              </a:extLst>
            </p:cNvPr>
            <p:cNvSpPr txBox="1"/>
            <p:nvPr/>
          </p:nvSpPr>
          <p:spPr>
            <a:xfrm>
              <a:off x="7037609" y="3654102"/>
              <a:ext cx="1680344" cy="577081"/>
            </a:xfrm>
            <a:prstGeom prst="rect">
              <a:avLst/>
            </a:prstGeom>
            <a:noFill/>
          </p:spPr>
          <p:txBody>
            <a:bodyPr wrap="square" rtlCol="0">
              <a:spAutoFit/>
            </a:bodyPr>
            <a:lstStyle/>
            <a:p>
              <a:pPr algn="ctr"/>
              <a:r>
                <a:rPr lang="en-US" sz="1050"/>
                <a:t>Nested sync requests, which </a:t>
              </a:r>
              <a:r>
                <a:rPr lang="en-US" sz="1050" i="1"/>
                <a:t>may also (rarely) </a:t>
              </a:r>
              <a:r>
                <a:rPr lang="en-US" sz="1050"/>
                <a:t>require async functions</a:t>
              </a:r>
            </a:p>
          </p:txBody>
        </p:sp>
      </p:grpSp>
      <p:grpSp>
        <p:nvGrpSpPr>
          <p:cNvPr id="14" name="Group 13">
            <a:extLst>
              <a:ext uri="{FF2B5EF4-FFF2-40B4-BE49-F238E27FC236}">
                <a16:creationId xmlns:a16="http://schemas.microsoft.com/office/drawing/2014/main" id="{76A1FC1A-7891-E06A-D4B2-F286553F5B8D}"/>
              </a:ext>
            </a:extLst>
          </p:cNvPr>
          <p:cNvGrpSpPr/>
          <p:nvPr/>
        </p:nvGrpSpPr>
        <p:grpSpPr>
          <a:xfrm>
            <a:off x="2901113" y="2795598"/>
            <a:ext cx="1712306" cy="847722"/>
            <a:chOff x="2901113" y="2795598"/>
            <a:chExt cx="1712306" cy="847722"/>
          </a:xfrm>
        </p:grpSpPr>
        <p:sp>
          <p:nvSpPr>
            <p:cNvPr id="115" name="Freeform 114">
              <a:extLst>
                <a:ext uri="{FF2B5EF4-FFF2-40B4-BE49-F238E27FC236}">
                  <a16:creationId xmlns:a16="http://schemas.microsoft.com/office/drawing/2014/main" id="{9616BEA9-D7BF-B05A-C7AB-A7095EE80042}"/>
                </a:ext>
              </a:extLst>
            </p:cNvPr>
            <p:cNvSpPr/>
            <p:nvPr/>
          </p:nvSpPr>
          <p:spPr>
            <a:xfrm>
              <a:off x="3031736" y="3247033"/>
              <a:ext cx="1404359" cy="13967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28575" cap="flat" cmpd="tri" algn="ctr">
              <a:solidFill>
                <a:srgbClr val="2BA116"/>
              </a:solidFill>
              <a:prstDash val="dash"/>
              <a:round/>
              <a:headEnd type="none" w="sm" len="sm"/>
              <a:tailEnd type="arrow" w="med" len="med"/>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Freeform 115">
              <a:extLst>
                <a:ext uri="{FF2B5EF4-FFF2-40B4-BE49-F238E27FC236}">
                  <a16:creationId xmlns:a16="http://schemas.microsoft.com/office/drawing/2014/main" id="{D5C9939B-BCF7-207F-55DB-85FCB7E717F7}"/>
                </a:ext>
              </a:extLst>
            </p:cNvPr>
            <p:cNvSpPr/>
            <p:nvPr/>
          </p:nvSpPr>
          <p:spPr>
            <a:xfrm>
              <a:off x="3061115" y="3468595"/>
              <a:ext cx="1514852"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28575" cap="flat" cmpd="tri" algn="ctr">
              <a:solidFill>
                <a:srgbClr val="2BA116"/>
              </a:solidFill>
              <a:prstDash val="dash"/>
              <a:round/>
              <a:headEnd type="arrow" w="med" len="med"/>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4D818C71-913F-77BA-E9CA-F6A38417071A}"/>
                </a:ext>
              </a:extLst>
            </p:cNvPr>
            <p:cNvSpPr txBox="1"/>
            <p:nvPr/>
          </p:nvSpPr>
          <p:spPr>
            <a:xfrm>
              <a:off x="2901113" y="2795598"/>
              <a:ext cx="1712306" cy="415498"/>
            </a:xfrm>
            <a:prstGeom prst="rect">
              <a:avLst/>
            </a:prstGeom>
            <a:noFill/>
          </p:spPr>
          <p:txBody>
            <a:bodyPr wrap="square" rtlCol="0">
              <a:spAutoFit/>
            </a:bodyPr>
            <a:lstStyle/>
            <a:p>
              <a:pPr algn="ctr"/>
              <a:r>
                <a:rPr lang="en-US" sz="1050" i="1" dirty="0"/>
                <a:t>non-blocking </a:t>
              </a:r>
              <a:r>
                <a:rPr lang="en-US" sz="1050" dirty="0"/>
                <a:t>requests </a:t>
              </a:r>
              <a:br>
                <a:rPr lang="en-US" sz="1050" dirty="0"/>
              </a:br>
              <a:r>
                <a:rPr lang="en-US" sz="1050" dirty="0"/>
                <a:t>to </a:t>
              </a:r>
              <a:r>
                <a:rPr lang="en-US" sz="1050" dirty="0" err="1"/>
                <a:t>bkgd</a:t>
              </a:r>
              <a:r>
                <a:rPr lang="en-US" sz="1050" dirty="0"/>
                <a:t> (</a:t>
              </a:r>
              <a:r>
                <a:rPr lang="en-US" sz="1050" b="1" dirty="0"/>
                <a:t>sync</a:t>
              </a:r>
              <a:r>
                <a:rPr lang="en-US" sz="1050" dirty="0"/>
                <a:t>) functions</a:t>
              </a:r>
            </a:p>
          </p:txBody>
        </p:sp>
      </p:grpSp>
      <p:cxnSp>
        <p:nvCxnSpPr>
          <p:cNvPr id="44" name="Google Shape;78;p13">
            <a:extLst>
              <a:ext uri="{FF2B5EF4-FFF2-40B4-BE49-F238E27FC236}">
                <a16:creationId xmlns:a16="http://schemas.microsoft.com/office/drawing/2014/main" id="{FB2B589A-DBD1-3193-63AD-9CBB8094016C}"/>
              </a:ext>
            </a:extLst>
          </p:cNvPr>
          <p:cNvCxnSpPr>
            <a:cxnSpLocks/>
          </p:cNvCxnSpPr>
          <p:nvPr/>
        </p:nvCxnSpPr>
        <p:spPr>
          <a:xfrm>
            <a:off x="5879782" y="4652563"/>
            <a:ext cx="0" cy="976154"/>
          </a:xfrm>
          <a:prstGeom prst="straightConnector1">
            <a:avLst/>
          </a:prstGeom>
          <a:noFill/>
          <a:ln w="12700" cap="flat" cmpd="sng">
            <a:solidFill>
              <a:srgbClr val="000000"/>
            </a:solidFill>
            <a:prstDash val="solid"/>
            <a:round/>
            <a:headEnd type="none" w="med" len="med"/>
            <a:tailEnd type="triangle" w="med" len="med"/>
          </a:ln>
          <a:effectLst>
            <a:outerShdw blurRad="63500" dist="38100" dir="1020000" algn="l" rotWithShape="0">
              <a:prstClr val="black">
                <a:alpha val="40000"/>
              </a:prstClr>
            </a:outerShdw>
          </a:effectLst>
        </p:spPr>
      </p:cxnSp>
      <p:cxnSp>
        <p:nvCxnSpPr>
          <p:cNvPr id="45" name="Google Shape;78;p13">
            <a:extLst>
              <a:ext uri="{FF2B5EF4-FFF2-40B4-BE49-F238E27FC236}">
                <a16:creationId xmlns:a16="http://schemas.microsoft.com/office/drawing/2014/main" id="{54963FD8-077F-289F-28A8-DF9FDBC283F2}"/>
              </a:ext>
            </a:extLst>
          </p:cNvPr>
          <p:cNvCxnSpPr>
            <a:cxnSpLocks/>
          </p:cNvCxnSpPr>
          <p:nvPr/>
        </p:nvCxnSpPr>
        <p:spPr>
          <a:xfrm>
            <a:off x="6041704" y="4660966"/>
            <a:ext cx="0" cy="955299"/>
          </a:xfrm>
          <a:prstGeom prst="straightConnector1">
            <a:avLst/>
          </a:prstGeom>
          <a:noFill/>
          <a:ln w="12700" cap="flat" cmpd="sng">
            <a:solidFill>
              <a:srgbClr val="000000"/>
            </a:solidFill>
            <a:prstDash val="solid"/>
            <a:round/>
            <a:headEnd type="triangle" w="med" len="med"/>
            <a:tailEnd type="none" w="med" len="med"/>
          </a:ln>
          <a:effectLst>
            <a:outerShdw blurRad="63500" dist="38100" dir="1020000" algn="l" rotWithShape="0">
              <a:prstClr val="black">
                <a:alpha val="40000"/>
              </a:prstClr>
            </a:outerShdw>
          </a:effectLst>
        </p:spPr>
      </p:cxnSp>
      <p:cxnSp>
        <p:nvCxnSpPr>
          <p:cNvPr id="36" name="Google Shape;78;p13">
            <a:extLst>
              <a:ext uri="{FF2B5EF4-FFF2-40B4-BE49-F238E27FC236}">
                <a16:creationId xmlns:a16="http://schemas.microsoft.com/office/drawing/2014/main" id="{A699DAD3-F928-531E-3CFE-156CC94D4F6E}"/>
              </a:ext>
            </a:extLst>
          </p:cNvPr>
          <p:cNvCxnSpPr>
            <a:cxnSpLocks/>
          </p:cNvCxnSpPr>
          <p:nvPr/>
        </p:nvCxnSpPr>
        <p:spPr>
          <a:xfrm>
            <a:off x="1377276" y="5131864"/>
            <a:ext cx="0" cy="1036207"/>
          </a:xfrm>
          <a:prstGeom prst="straightConnector1">
            <a:avLst/>
          </a:prstGeom>
          <a:noFill/>
          <a:ln w="12700" cap="flat" cmpd="sng">
            <a:solidFill>
              <a:srgbClr val="000000"/>
            </a:solidFill>
            <a:prstDash val="solid"/>
            <a:round/>
            <a:headEnd type="none" w="med" len="med"/>
            <a:tailEnd type="triangle" w="med" len="med"/>
          </a:ln>
        </p:spPr>
      </p:cxnSp>
      <p:cxnSp>
        <p:nvCxnSpPr>
          <p:cNvPr id="30" name="Google Shape;78;p13">
            <a:extLst>
              <a:ext uri="{FF2B5EF4-FFF2-40B4-BE49-F238E27FC236}">
                <a16:creationId xmlns:a16="http://schemas.microsoft.com/office/drawing/2014/main" id="{B51A7321-C733-836F-8B77-E7C93D935204}"/>
              </a:ext>
            </a:extLst>
          </p:cNvPr>
          <p:cNvCxnSpPr>
            <a:cxnSpLocks/>
          </p:cNvCxnSpPr>
          <p:nvPr/>
        </p:nvCxnSpPr>
        <p:spPr>
          <a:xfrm>
            <a:off x="1398140" y="3905908"/>
            <a:ext cx="0" cy="523828"/>
          </a:xfrm>
          <a:prstGeom prst="straightConnector1">
            <a:avLst/>
          </a:prstGeom>
          <a:noFill/>
          <a:ln w="12700" cap="flat" cmpd="sng">
            <a:solidFill>
              <a:srgbClr val="000000"/>
            </a:solidFill>
            <a:prstDash val="solid"/>
            <a:round/>
            <a:headEnd type="none" w="med" len="med"/>
            <a:tailEnd type="triangle" w="med" len="med"/>
          </a:ln>
        </p:spPr>
      </p:cxnSp>
      <p:cxnSp>
        <p:nvCxnSpPr>
          <p:cNvPr id="32" name="Google Shape;78;p13">
            <a:extLst>
              <a:ext uri="{FF2B5EF4-FFF2-40B4-BE49-F238E27FC236}">
                <a16:creationId xmlns:a16="http://schemas.microsoft.com/office/drawing/2014/main" id="{486CB452-4343-8E45-E1F4-94C514E895E1}"/>
              </a:ext>
            </a:extLst>
          </p:cNvPr>
          <p:cNvCxnSpPr>
            <a:cxnSpLocks/>
          </p:cNvCxnSpPr>
          <p:nvPr/>
        </p:nvCxnSpPr>
        <p:spPr>
          <a:xfrm>
            <a:off x="1535139" y="3905908"/>
            <a:ext cx="0" cy="523828"/>
          </a:xfrm>
          <a:prstGeom prst="straightConnector1">
            <a:avLst/>
          </a:prstGeom>
          <a:noFill/>
          <a:ln w="12700" cap="flat" cmpd="sng">
            <a:solidFill>
              <a:srgbClr val="000000"/>
            </a:solidFill>
            <a:prstDash val="solid"/>
            <a:round/>
            <a:headEnd type="triangle" w="med" len="med"/>
            <a:tailEnd type="none" w="med" len="med"/>
          </a:ln>
        </p:spPr>
      </p:cxnSp>
      <p:cxnSp>
        <p:nvCxnSpPr>
          <p:cNvPr id="39" name="Google Shape;78;p13">
            <a:extLst>
              <a:ext uri="{FF2B5EF4-FFF2-40B4-BE49-F238E27FC236}">
                <a16:creationId xmlns:a16="http://schemas.microsoft.com/office/drawing/2014/main" id="{15A61033-DBAB-B128-AC02-A71BF251FE07}"/>
              </a:ext>
            </a:extLst>
          </p:cNvPr>
          <p:cNvCxnSpPr>
            <a:cxnSpLocks/>
          </p:cNvCxnSpPr>
          <p:nvPr/>
        </p:nvCxnSpPr>
        <p:spPr>
          <a:xfrm>
            <a:off x="1523156" y="5189461"/>
            <a:ext cx="0" cy="1004029"/>
          </a:xfrm>
          <a:prstGeom prst="straightConnector1">
            <a:avLst/>
          </a:prstGeom>
          <a:noFill/>
          <a:ln w="12700" cap="flat" cmpd="sng">
            <a:solidFill>
              <a:srgbClr val="000000"/>
            </a:solidFill>
            <a:prstDash val="solid"/>
            <a:round/>
            <a:headEnd type="triangle" w="med" len="med"/>
            <a:tailEnd type="none" w="med" len="med"/>
          </a:ln>
        </p:spPr>
      </p:cxnSp>
      <p:cxnSp>
        <p:nvCxnSpPr>
          <p:cNvPr id="3" name="Google Shape;78;p13">
            <a:extLst>
              <a:ext uri="{FF2B5EF4-FFF2-40B4-BE49-F238E27FC236}">
                <a16:creationId xmlns:a16="http://schemas.microsoft.com/office/drawing/2014/main" id="{0CFC17FE-62B6-08A4-52F1-F0420A6B8F05}"/>
              </a:ext>
            </a:extLst>
          </p:cNvPr>
          <p:cNvCxnSpPr>
            <a:cxnSpLocks/>
          </p:cNvCxnSpPr>
          <p:nvPr/>
        </p:nvCxnSpPr>
        <p:spPr>
          <a:xfrm>
            <a:off x="2384845" y="3794306"/>
            <a:ext cx="0" cy="1826481"/>
          </a:xfrm>
          <a:prstGeom prst="straightConnector1">
            <a:avLst/>
          </a:prstGeom>
          <a:noFill/>
          <a:ln w="12700" cap="flat" cmpd="sng">
            <a:solidFill>
              <a:srgbClr val="000000"/>
            </a:solidFill>
            <a:prstDash val="solid"/>
            <a:round/>
            <a:headEnd type="none" w="med" len="med"/>
            <a:tailEnd type="triangle" w="med" len="med"/>
          </a:ln>
        </p:spPr>
      </p:cxnSp>
      <p:cxnSp>
        <p:nvCxnSpPr>
          <p:cNvPr id="4" name="Google Shape;78;p13">
            <a:extLst>
              <a:ext uri="{FF2B5EF4-FFF2-40B4-BE49-F238E27FC236}">
                <a16:creationId xmlns:a16="http://schemas.microsoft.com/office/drawing/2014/main" id="{52B318E6-D9CC-4575-632B-97A2F7069993}"/>
              </a:ext>
            </a:extLst>
          </p:cNvPr>
          <p:cNvCxnSpPr>
            <a:cxnSpLocks/>
          </p:cNvCxnSpPr>
          <p:nvPr/>
        </p:nvCxnSpPr>
        <p:spPr>
          <a:xfrm>
            <a:off x="2521844" y="3904306"/>
            <a:ext cx="0" cy="1826481"/>
          </a:xfrm>
          <a:prstGeom prst="straightConnector1">
            <a:avLst/>
          </a:prstGeom>
          <a:noFill/>
          <a:ln w="12700" cap="flat" cmpd="sng">
            <a:solidFill>
              <a:srgbClr val="000000"/>
            </a:solidFill>
            <a:prstDash val="solid"/>
            <a:round/>
            <a:headEnd type="triangle" w="med" len="med"/>
            <a:tailEnd type="none" w="med" len="med"/>
          </a:ln>
        </p:spPr>
      </p:cxnSp>
      <p:sp>
        <p:nvSpPr>
          <p:cNvPr id="13" name="Rounded Rectangle 12">
            <a:extLst>
              <a:ext uri="{FF2B5EF4-FFF2-40B4-BE49-F238E27FC236}">
                <a16:creationId xmlns:a16="http://schemas.microsoft.com/office/drawing/2014/main" id="{8D08D8A8-E550-0727-B781-DDC604EDF23C}"/>
              </a:ext>
            </a:extLst>
          </p:cNvPr>
          <p:cNvSpPr/>
          <p:nvPr/>
        </p:nvSpPr>
        <p:spPr>
          <a:xfrm>
            <a:off x="4822151" y="2860450"/>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endParaRPr lang="en-US"/>
          </a:p>
        </p:txBody>
      </p:sp>
      <p:sp>
        <p:nvSpPr>
          <p:cNvPr id="12" name="Rounded Rectangle 11">
            <a:extLst>
              <a:ext uri="{FF2B5EF4-FFF2-40B4-BE49-F238E27FC236}">
                <a16:creationId xmlns:a16="http://schemas.microsoft.com/office/drawing/2014/main" id="{65A5D2CA-F3EA-1F58-1D3C-57621BD25E72}"/>
              </a:ext>
            </a:extLst>
          </p:cNvPr>
          <p:cNvSpPr/>
          <p:nvPr/>
        </p:nvSpPr>
        <p:spPr>
          <a:xfrm>
            <a:off x="4634239" y="2672538"/>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endParaRPr lang="en-US"/>
          </a:p>
        </p:txBody>
      </p:sp>
      <p:sp>
        <p:nvSpPr>
          <p:cNvPr id="2" name="Title 1">
            <a:extLst>
              <a:ext uri="{FF2B5EF4-FFF2-40B4-BE49-F238E27FC236}">
                <a16:creationId xmlns:a16="http://schemas.microsoft.com/office/drawing/2014/main" id="{39964875-12E0-8BE1-1814-DD6B902FECC9}"/>
              </a:ext>
            </a:extLst>
          </p:cNvPr>
          <p:cNvSpPr>
            <a:spLocks noGrp="1"/>
          </p:cNvSpPr>
          <p:nvPr>
            <p:ph type="title"/>
          </p:nvPr>
        </p:nvSpPr>
        <p:spPr>
          <a:xfrm>
            <a:off x="282802" y="-72420"/>
            <a:ext cx="8263416" cy="1325563"/>
          </a:xfrm>
        </p:spPr>
        <p:txBody>
          <a:bodyPr>
            <a:normAutofit fontScale="90000"/>
          </a:bodyPr>
          <a:lstStyle/>
          <a:p>
            <a:r>
              <a:rPr lang="en-US" dirty="0"/>
              <a:t>General mixed concurrency solution</a:t>
            </a:r>
          </a:p>
        </p:txBody>
      </p:sp>
      <p:sp>
        <p:nvSpPr>
          <p:cNvPr id="5" name="Slide Number Placeholder 4">
            <a:extLst>
              <a:ext uri="{FF2B5EF4-FFF2-40B4-BE49-F238E27FC236}">
                <a16:creationId xmlns:a16="http://schemas.microsoft.com/office/drawing/2014/main" id="{425EE7EE-C1A8-46A6-D0D1-EE15E43A34AD}"/>
              </a:ext>
            </a:extLst>
          </p:cNvPr>
          <p:cNvSpPr>
            <a:spLocks noGrp="1"/>
          </p:cNvSpPr>
          <p:nvPr>
            <p:ph type="sldNum" sz="quarter" idx="12"/>
          </p:nvPr>
        </p:nvSpPr>
        <p:spPr/>
        <p:txBody>
          <a:bodyPr/>
          <a:lstStyle/>
          <a:p>
            <a:fld id="{7D62C56D-5E74-2945-931D-C07ECBF0F859}" type="slidenum">
              <a:rPr lang="en-US" smtClean="0"/>
              <a:pPr/>
              <a:t>30</a:t>
            </a:fld>
            <a:endParaRPr lang="en-US"/>
          </a:p>
        </p:txBody>
      </p:sp>
      <p:sp>
        <p:nvSpPr>
          <p:cNvPr id="6" name="Rounded Rectangle 5">
            <a:extLst>
              <a:ext uri="{FF2B5EF4-FFF2-40B4-BE49-F238E27FC236}">
                <a16:creationId xmlns:a16="http://schemas.microsoft.com/office/drawing/2014/main" id="{29D0E0A2-1CF9-3AE5-F19E-FB5D3E4AB768}"/>
              </a:ext>
            </a:extLst>
          </p:cNvPr>
          <p:cNvSpPr/>
          <p:nvPr/>
        </p:nvSpPr>
        <p:spPr>
          <a:xfrm>
            <a:off x="737814" y="1902937"/>
            <a:ext cx="2323301" cy="19961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a:t>Main thread</a:t>
            </a:r>
          </a:p>
        </p:txBody>
      </p:sp>
      <p:sp>
        <p:nvSpPr>
          <p:cNvPr id="7" name="Rounded Rectangle 6">
            <a:extLst>
              <a:ext uri="{FF2B5EF4-FFF2-40B4-BE49-F238E27FC236}">
                <a16:creationId xmlns:a16="http://schemas.microsoft.com/office/drawing/2014/main" id="{AA0148E9-400E-6CD9-F2CC-65ACC5231CF7}"/>
              </a:ext>
            </a:extLst>
          </p:cNvPr>
          <p:cNvSpPr/>
          <p:nvPr/>
        </p:nvSpPr>
        <p:spPr>
          <a:xfrm>
            <a:off x="4446327" y="2484626"/>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r>
              <a:rPr lang="en-US"/>
              <a:t>Background thread</a:t>
            </a:r>
          </a:p>
        </p:txBody>
      </p:sp>
      <p:sp>
        <p:nvSpPr>
          <p:cNvPr id="17" name="Rounded Rectangle 16">
            <a:extLst>
              <a:ext uri="{FF2B5EF4-FFF2-40B4-BE49-F238E27FC236}">
                <a16:creationId xmlns:a16="http://schemas.microsoft.com/office/drawing/2014/main" id="{0C0D00BD-75F6-00E5-FA59-7542CD8331AF}"/>
              </a:ext>
            </a:extLst>
          </p:cNvPr>
          <p:cNvSpPr/>
          <p:nvPr/>
        </p:nvSpPr>
        <p:spPr>
          <a:xfrm>
            <a:off x="8813076" y="2150359"/>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endParaRPr lang="en-US"/>
          </a:p>
        </p:txBody>
      </p:sp>
      <p:sp>
        <p:nvSpPr>
          <p:cNvPr id="18" name="Rounded Rectangle 17">
            <a:extLst>
              <a:ext uri="{FF2B5EF4-FFF2-40B4-BE49-F238E27FC236}">
                <a16:creationId xmlns:a16="http://schemas.microsoft.com/office/drawing/2014/main" id="{FC282855-ECC4-6EDC-CA69-F2AB036D84FD}"/>
              </a:ext>
            </a:extLst>
          </p:cNvPr>
          <p:cNvSpPr/>
          <p:nvPr/>
        </p:nvSpPr>
        <p:spPr>
          <a:xfrm>
            <a:off x="8566892" y="1904175"/>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r>
              <a:rPr lang="en-US"/>
              <a:t>Background thread</a:t>
            </a:r>
            <a:br>
              <a:rPr lang="en-US"/>
            </a:br>
            <a:r>
              <a:rPr lang="en-US"/>
              <a:t>in async runtime pool</a:t>
            </a:r>
          </a:p>
        </p:txBody>
      </p:sp>
      <p:sp>
        <p:nvSpPr>
          <p:cNvPr id="29" name="Google Shape;59;p13">
            <a:extLst>
              <a:ext uri="{FF2B5EF4-FFF2-40B4-BE49-F238E27FC236}">
                <a16:creationId xmlns:a16="http://schemas.microsoft.com/office/drawing/2014/main" id="{5004882D-C04B-28CC-2454-8B19D3F59B20}"/>
              </a:ext>
            </a:extLst>
          </p:cNvPr>
          <p:cNvSpPr/>
          <p:nvPr/>
        </p:nvSpPr>
        <p:spPr>
          <a:xfrm>
            <a:off x="899563" y="4456799"/>
            <a:ext cx="1192710" cy="720458"/>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t>Makepad UI toolkit</a:t>
            </a:r>
            <a:endParaRPr/>
          </a:p>
        </p:txBody>
      </p:sp>
      <p:sp>
        <p:nvSpPr>
          <p:cNvPr id="33" name="Google Shape;58;p13">
            <a:extLst>
              <a:ext uri="{FF2B5EF4-FFF2-40B4-BE49-F238E27FC236}">
                <a16:creationId xmlns:a16="http://schemas.microsoft.com/office/drawing/2014/main" id="{70C68807-EC63-6519-4FFF-26E7F3C0E3C0}"/>
              </a:ext>
            </a:extLst>
          </p:cNvPr>
          <p:cNvSpPr/>
          <p:nvPr/>
        </p:nvSpPr>
        <p:spPr>
          <a:xfrm>
            <a:off x="545126" y="6179523"/>
            <a:ext cx="10701728"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b="1" dirty="0"/>
              <a:t> Platform/OS Native Layers</a:t>
            </a:r>
            <a:endParaRPr lang="en-US" dirty="0"/>
          </a:p>
        </p:txBody>
      </p:sp>
      <p:sp>
        <p:nvSpPr>
          <p:cNvPr id="34" name="Google Shape;60;p13">
            <a:extLst>
              <a:ext uri="{FF2B5EF4-FFF2-40B4-BE49-F238E27FC236}">
                <a16:creationId xmlns:a16="http://schemas.microsoft.com/office/drawing/2014/main" id="{836BB050-D42F-814E-B990-29091A4AE86A}"/>
              </a:ext>
            </a:extLst>
          </p:cNvPr>
          <p:cNvSpPr/>
          <p:nvPr/>
        </p:nvSpPr>
        <p:spPr>
          <a:xfrm>
            <a:off x="1979719" y="5632723"/>
            <a:ext cx="7297922" cy="487478"/>
          </a:xfrm>
          <a:prstGeom prst="roundRect">
            <a:avLst>
              <a:gd name="adj" fmla="val 16667"/>
            </a:avLst>
          </a:prstGeom>
          <a:solidFill>
            <a:srgbClr val="D9D2E9"/>
          </a:solidFill>
          <a:ln>
            <a:noFill/>
          </a:ln>
        </p:spPr>
        <p:txBody>
          <a:bodyPr spcFirstLastPara="1" wrap="square" lIns="0" tIns="0" rIns="91440" bIns="0" anchor="ctr" anchorCtr="0">
            <a:noAutofit/>
          </a:bodyPr>
          <a:lstStyle/>
          <a:p>
            <a:pPr marL="2574925" lvl="0" rtl="0">
              <a:spcBef>
                <a:spcPts val="0"/>
              </a:spcBef>
              <a:spcAft>
                <a:spcPts val="0"/>
              </a:spcAft>
              <a:buNone/>
            </a:pPr>
            <a:r>
              <a:rPr lang="en-US" b="1" dirty="0"/>
              <a:t>Robius Platform Abstractions</a:t>
            </a:r>
          </a:p>
        </p:txBody>
      </p:sp>
      <p:cxnSp>
        <p:nvCxnSpPr>
          <p:cNvPr id="41" name="Google Shape;78;p13">
            <a:extLst>
              <a:ext uri="{FF2B5EF4-FFF2-40B4-BE49-F238E27FC236}">
                <a16:creationId xmlns:a16="http://schemas.microsoft.com/office/drawing/2014/main" id="{2176EE0D-A3EA-27CC-0897-FEC45F89AF90}"/>
              </a:ext>
            </a:extLst>
          </p:cNvPr>
          <p:cNvCxnSpPr>
            <a:cxnSpLocks/>
          </p:cNvCxnSpPr>
          <p:nvPr/>
        </p:nvCxnSpPr>
        <p:spPr>
          <a:xfrm flipH="1">
            <a:off x="8785117" y="336243"/>
            <a:ext cx="649986" cy="0"/>
          </a:xfrm>
          <a:prstGeom prst="straightConnector1">
            <a:avLst/>
          </a:prstGeom>
          <a:noFill/>
          <a:ln w="12700" cap="flat" cmpd="sng">
            <a:solidFill>
              <a:srgbClr val="000000"/>
            </a:solidFill>
            <a:prstDash val="solid"/>
            <a:round/>
            <a:headEnd type="triangle" w="med" len="med"/>
            <a:tailEnd type="none" w="med" len="med"/>
          </a:ln>
        </p:spPr>
      </p:cxnSp>
      <p:sp>
        <p:nvSpPr>
          <p:cNvPr id="43" name="TextBox 42">
            <a:extLst>
              <a:ext uri="{FF2B5EF4-FFF2-40B4-BE49-F238E27FC236}">
                <a16:creationId xmlns:a16="http://schemas.microsoft.com/office/drawing/2014/main" id="{EBAD6409-6C87-656D-923B-D98B352ABE32}"/>
              </a:ext>
            </a:extLst>
          </p:cNvPr>
          <p:cNvSpPr txBox="1"/>
          <p:nvPr/>
        </p:nvSpPr>
        <p:spPr>
          <a:xfrm>
            <a:off x="9486047" y="151765"/>
            <a:ext cx="2406357" cy="1354217"/>
          </a:xfrm>
          <a:prstGeom prst="rect">
            <a:avLst/>
          </a:prstGeom>
          <a:noFill/>
        </p:spPr>
        <p:txBody>
          <a:bodyPr wrap="square" rtlCol="0">
            <a:spAutoFit/>
          </a:bodyPr>
          <a:lstStyle/>
          <a:p>
            <a:r>
              <a:rPr lang="en-US" sz="1600"/>
              <a:t>direct function call</a:t>
            </a:r>
          </a:p>
          <a:p>
            <a:pPr>
              <a:tabLst>
                <a:tab pos="569913" algn="l"/>
              </a:tabLst>
            </a:pPr>
            <a:r>
              <a:rPr lang="en-US" sz="1600" b="1"/>
              <a:t>sync</a:t>
            </a:r>
            <a:r>
              <a:rPr lang="en-US" sz="1600"/>
              <a:t> –&gt; </a:t>
            </a:r>
            <a:r>
              <a:rPr lang="en-US" sz="1600" b="1"/>
              <a:t>sync</a:t>
            </a:r>
            <a:r>
              <a:rPr lang="en-US" sz="1600"/>
              <a:t> channel</a:t>
            </a:r>
          </a:p>
          <a:p>
            <a:pPr>
              <a:tabLst>
                <a:tab pos="569913" algn="l"/>
              </a:tabLst>
            </a:pPr>
            <a:r>
              <a:rPr lang="en-US" sz="1600" b="1"/>
              <a:t>sync</a:t>
            </a:r>
            <a:r>
              <a:rPr lang="en-US" sz="1600"/>
              <a:t> –&gt; </a:t>
            </a:r>
            <a:r>
              <a:rPr lang="en-US" sz="1600" b="1"/>
              <a:t>async</a:t>
            </a:r>
            <a:r>
              <a:rPr lang="en-US" sz="1600"/>
              <a:t> channel</a:t>
            </a:r>
          </a:p>
          <a:p>
            <a:pPr>
              <a:tabLst>
                <a:tab pos="569913" algn="l"/>
              </a:tabLst>
            </a:pPr>
            <a:r>
              <a:rPr lang="en-US" sz="1600" b="1"/>
              <a:t>async </a:t>
            </a:r>
            <a:r>
              <a:rPr lang="en-US" sz="1600"/>
              <a:t>–&gt; </a:t>
            </a:r>
            <a:r>
              <a:rPr lang="en-US" sz="1600" b="1"/>
              <a:t>sync</a:t>
            </a:r>
            <a:r>
              <a:rPr lang="en-US" sz="1600"/>
              <a:t> channel</a:t>
            </a:r>
          </a:p>
          <a:p>
            <a:endParaRPr lang="en-US" sz="1600"/>
          </a:p>
        </p:txBody>
      </p:sp>
      <p:cxnSp>
        <p:nvCxnSpPr>
          <p:cNvPr id="46" name="Google Shape;78;p13">
            <a:extLst>
              <a:ext uri="{FF2B5EF4-FFF2-40B4-BE49-F238E27FC236}">
                <a16:creationId xmlns:a16="http://schemas.microsoft.com/office/drawing/2014/main" id="{F8EC67AA-9C72-55C2-E789-954AAB62F909}"/>
              </a:ext>
            </a:extLst>
          </p:cNvPr>
          <p:cNvCxnSpPr>
            <a:cxnSpLocks/>
          </p:cNvCxnSpPr>
          <p:nvPr/>
        </p:nvCxnSpPr>
        <p:spPr>
          <a:xfrm>
            <a:off x="10315009" y="4227920"/>
            <a:ext cx="0" cy="1392984"/>
          </a:xfrm>
          <a:prstGeom prst="straightConnector1">
            <a:avLst/>
          </a:prstGeom>
          <a:noFill/>
          <a:ln w="12700" cap="flat" cmpd="sng">
            <a:solidFill>
              <a:srgbClr val="000000"/>
            </a:solidFill>
            <a:prstDash val="solid"/>
            <a:round/>
            <a:headEnd type="none" w="med" len="med"/>
            <a:tailEnd type="triangle" w="med" len="med"/>
          </a:ln>
        </p:spPr>
      </p:cxnSp>
      <p:cxnSp>
        <p:nvCxnSpPr>
          <p:cNvPr id="47" name="Google Shape;78;p13">
            <a:extLst>
              <a:ext uri="{FF2B5EF4-FFF2-40B4-BE49-F238E27FC236}">
                <a16:creationId xmlns:a16="http://schemas.microsoft.com/office/drawing/2014/main" id="{6593F671-C319-B57E-1A2C-155092F80046}"/>
              </a:ext>
            </a:extLst>
          </p:cNvPr>
          <p:cNvCxnSpPr>
            <a:cxnSpLocks/>
          </p:cNvCxnSpPr>
          <p:nvPr/>
        </p:nvCxnSpPr>
        <p:spPr>
          <a:xfrm>
            <a:off x="10433993" y="4419078"/>
            <a:ext cx="0" cy="1185376"/>
          </a:xfrm>
          <a:prstGeom prst="straightConnector1">
            <a:avLst/>
          </a:prstGeom>
          <a:noFill/>
          <a:ln w="12700" cap="flat" cmpd="sng">
            <a:solidFill>
              <a:srgbClr val="000000"/>
            </a:solidFill>
            <a:prstDash val="solid"/>
            <a:round/>
            <a:headEnd type="triangle" w="med" len="med"/>
            <a:tailEnd type="none" w="med" len="med"/>
          </a:ln>
        </p:spPr>
      </p:cxnSp>
      <p:sp>
        <p:nvSpPr>
          <p:cNvPr id="8" name="Google Shape;65;p13">
            <a:extLst>
              <a:ext uri="{FF2B5EF4-FFF2-40B4-BE49-F238E27FC236}">
                <a16:creationId xmlns:a16="http://schemas.microsoft.com/office/drawing/2014/main" id="{DFB984D2-80A8-2AAF-B775-D8663D50F975}"/>
              </a:ext>
            </a:extLst>
          </p:cNvPr>
          <p:cNvSpPr/>
          <p:nvPr/>
        </p:nvSpPr>
        <p:spPr>
          <a:xfrm>
            <a:off x="1114735" y="2559739"/>
            <a:ext cx="1561808" cy="8506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600"/>
              <a:t>A</a:t>
            </a:r>
            <a:r>
              <a:rPr lang="en" sz="1600"/>
              <a:t>pp main </a:t>
            </a:r>
            <a:r>
              <a:rPr lang="en" sz="1600" err="1"/>
              <a:t>func</a:t>
            </a:r>
            <a:r>
              <a:rPr lang="en" sz="1600"/>
              <a:t>, draw routines, event handlers</a:t>
            </a:r>
            <a:endParaRPr sz="1600"/>
          </a:p>
        </p:txBody>
      </p:sp>
      <p:sp>
        <p:nvSpPr>
          <p:cNvPr id="9" name="Google Shape;60;p13">
            <a:extLst>
              <a:ext uri="{FF2B5EF4-FFF2-40B4-BE49-F238E27FC236}">
                <a16:creationId xmlns:a16="http://schemas.microsoft.com/office/drawing/2014/main" id="{FF06B323-DC2D-8582-1A73-B416061F2895}"/>
              </a:ext>
            </a:extLst>
          </p:cNvPr>
          <p:cNvSpPr/>
          <p:nvPr/>
        </p:nvSpPr>
        <p:spPr>
          <a:xfrm>
            <a:off x="9517648" y="5632723"/>
            <a:ext cx="1731572" cy="487478"/>
          </a:xfrm>
          <a:prstGeom prst="roundRect">
            <a:avLst>
              <a:gd name="adj" fmla="val 16667"/>
            </a:avLst>
          </a:prstGeom>
          <a:solidFill>
            <a:schemeClr val="bg1">
              <a:lumMod val="75000"/>
            </a:schemeClr>
          </a:solidFill>
          <a:ln>
            <a:noFill/>
          </a:ln>
        </p:spPr>
        <p:txBody>
          <a:bodyPr spcFirstLastPara="1" wrap="square" lIns="0" tIns="0" rIns="91440" bIns="0" anchor="ctr" anchorCtr="0">
            <a:noAutofit/>
          </a:bodyPr>
          <a:lstStyle/>
          <a:p>
            <a:pPr marL="57150" lvl="0" algn="ctr" rtl="0">
              <a:spcBef>
                <a:spcPts val="0"/>
              </a:spcBef>
              <a:spcAft>
                <a:spcPts val="0"/>
              </a:spcAft>
              <a:buNone/>
            </a:pPr>
            <a:r>
              <a:rPr lang="en-US" b="1"/>
              <a:t>Matrix SDK</a:t>
            </a:r>
          </a:p>
        </p:txBody>
      </p:sp>
      <p:cxnSp>
        <p:nvCxnSpPr>
          <p:cNvPr id="40" name="Google Shape;78;p13">
            <a:extLst>
              <a:ext uri="{FF2B5EF4-FFF2-40B4-BE49-F238E27FC236}">
                <a16:creationId xmlns:a16="http://schemas.microsoft.com/office/drawing/2014/main" id="{E7C72330-C1BA-B3C0-91CE-3A07D99BE901}"/>
              </a:ext>
            </a:extLst>
          </p:cNvPr>
          <p:cNvCxnSpPr>
            <a:cxnSpLocks/>
            <a:stCxn id="20" idx="2"/>
            <a:endCxn id="52" idx="0"/>
          </p:cNvCxnSpPr>
          <p:nvPr/>
        </p:nvCxnSpPr>
        <p:spPr>
          <a:xfrm rot="5400000">
            <a:off x="7900889" y="4071995"/>
            <a:ext cx="2084691" cy="1045910"/>
          </a:xfrm>
          <a:prstGeom prst="bentConnector3">
            <a:avLst>
              <a:gd name="adj1" fmla="val 74792"/>
            </a:avLst>
          </a:prstGeom>
          <a:noFill/>
          <a:ln w="12700" cap="flat" cmpd="sng">
            <a:solidFill>
              <a:srgbClr val="000000"/>
            </a:solidFill>
            <a:prstDash val="solid"/>
            <a:round/>
            <a:headEnd type="none" w="med" len="med"/>
            <a:tailEnd type="triangle" w="med" len="med"/>
          </a:ln>
        </p:spPr>
      </p:cxnSp>
      <p:sp>
        <p:nvSpPr>
          <p:cNvPr id="52" name="Rectangle 51">
            <a:extLst>
              <a:ext uri="{FF2B5EF4-FFF2-40B4-BE49-F238E27FC236}">
                <a16:creationId xmlns:a16="http://schemas.microsoft.com/office/drawing/2014/main" id="{0C81B153-E573-6E63-F59C-1621E0EB83A2}"/>
              </a:ext>
            </a:extLst>
          </p:cNvPr>
          <p:cNvSpPr/>
          <p:nvPr/>
        </p:nvSpPr>
        <p:spPr>
          <a:xfrm>
            <a:off x="7924394" y="563729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Google Shape;78;p13">
            <a:extLst>
              <a:ext uri="{FF2B5EF4-FFF2-40B4-BE49-F238E27FC236}">
                <a16:creationId xmlns:a16="http://schemas.microsoft.com/office/drawing/2014/main" id="{3D7E886C-3C73-70B2-A798-3C1E18576EF5}"/>
              </a:ext>
            </a:extLst>
          </p:cNvPr>
          <p:cNvCxnSpPr>
            <a:cxnSpLocks/>
            <a:stCxn id="70" idx="2"/>
            <a:endCxn id="59" idx="0"/>
          </p:cNvCxnSpPr>
          <p:nvPr/>
        </p:nvCxnSpPr>
        <p:spPr>
          <a:xfrm rot="5400000">
            <a:off x="8070266" y="4127166"/>
            <a:ext cx="1990656" cy="1038751"/>
          </a:xfrm>
          <a:prstGeom prst="bentConnector3">
            <a:avLst>
              <a:gd name="adj1" fmla="val 80179"/>
            </a:avLst>
          </a:prstGeom>
          <a:noFill/>
          <a:ln w="12700" cap="flat" cmpd="sng">
            <a:solidFill>
              <a:srgbClr val="000000"/>
            </a:solidFill>
            <a:prstDash val="solid"/>
            <a:round/>
            <a:headEnd type="triangle" w="med" len="med"/>
            <a:tailEnd type="none" w="med" len="med"/>
          </a:ln>
        </p:spPr>
      </p:cxnSp>
      <p:sp>
        <p:nvSpPr>
          <p:cNvPr id="59" name="Rectangle 58">
            <a:extLst>
              <a:ext uri="{FF2B5EF4-FFF2-40B4-BE49-F238E27FC236}">
                <a16:creationId xmlns:a16="http://schemas.microsoft.com/office/drawing/2014/main" id="{1B79CFF4-D09D-56C5-1A6A-A5ABC350EE11}"/>
              </a:ext>
            </a:extLst>
          </p:cNvPr>
          <p:cNvSpPr/>
          <p:nvPr/>
        </p:nvSpPr>
        <p:spPr>
          <a:xfrm>
            <a:off x="8050333" y="5641869"/>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4F15364A-6CEA-F06C-0002-F2DED8E5474A}"/>
              </a:ext>
            </a:extLst>
          </p:cNvPr>
          <p:cNvSpPr/>
          <p:nvPr/>
        </p:nvSpPr>
        <p:spPr>
          <a:xfrm>
            <a:off x="8948350" y="2889213"/>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lvl="0" indent="0" algn="ctr" rtl="0">
              <a:spcBef>
                <a:spcPts val="0"/>
              </a:spcBef>
              <a:spcAft>
                <a:spcPts val="0"/>
              </a:spcAft>
              <a:buNone/>
            </a:pPr>
            <a:endParaRPr lang="en-US" sz="1400">
              <a:solidFill>
                <a:schemeClr val="tx1"/>
              </a:solidFill>
            </a:endParaRPr>
          </a:p>
        </p:txBody>
      </p:sp>
      <p:sp>
        <p:nvSpPr>
          <p:cNvPr id="20" name="Rounded Rectangle 19">
            <a:extLst>
              <a:ext uri="{FF2B5EF4-FFF2-40B4-BE49-F238E27FC236}">
                <a16:creationId xmlns:a16="http://schemas.microsoft.com/office/drawing/2014/main" id="{6D02587B-045E-CC45-4A6F-D0A0534AF0F4}"/>
              </a:ext>
            </a:extLst>
          </p:cNvPr>
          <p:cNvSpPr/>
          <p:nvPr/>
        </p:nvSpPr>
        <p:spPr>
          <a:xfrm>
            <a:off x="8829570" y="2790605"/>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lvl="0" indent="0" algn="ctr" rtl="0">
              <a:spcBef>
                <a:spcPts val="0"/>
              </a:spcBef>
              <a:spcAft>
                <a:spcPts val="0"/>
              </a:spcAft>
              <a:buNone/>
            </a:pPr>
            <a:r>
              <a:rPr lang="en-US" sz="1400">
                <a:solidFill>
                  <a:schemeClr val="tx1"/>
                </a:solidFill>
              </a:rPr>
              <a:t>App logic calling </a:t>
            </a:r>
            <a:r>
              <a:rPr lang="en-US" sz="1400" b="1" i="1">
                <a:solidFill>
                  <a:schemeClr val="tx1"/>
                </a:solidFill>
              </a:rPr>
              <a:t>async </a:t>
            </a:r>
            <a:r>
              <a:rPr lang="en-US" sz="1400">
                <a:solidFill>
                  <a:schemeClr val="tx1"/>
                </a:solidFill>
              </a:rPr>
              <a:t>platform APIs </a:t>
            </a:r>
          </a:p>
        </p:txBody>
      </p:sp>
      <p:sp>
        <p:nvSpPr>
          <p:cNvPr id="69" name="Google Shape;65;p13">
            <a:extLst>
              <a:ext uri="{FF2B5EF4-FFF2-40B4-BE49-F238E27FC236}">
                <a16:creationId xmlns:a16="http://schemas.microsoft.com/office/drawing/2014/main" id="{42E9BE9E-6F2B-4501-DB5F-89C607EB62A4}"/>
              </a:ext>
            </a:extLst>
          </p:cNvPr>
          <p:cNvSpPr/>
          <p:nvPr/>
        </p:nvSpPr>
        <p:spPr>
          <a:xfrm>
            <a:off x="4838319" y="3096191"/>
            <a:ext cx="1561808" cy="850682"/>
          </a:xfrm>
          <a:prstGeom prst="roundRect">
            <a:avLst>
              <a:gd name="adj" fmla="val 16667"/>
            </a:avLst>
          </a:prstGeom>
          <a:solidFill>
            <a:srgbClr val="FFA826"/>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600"/>
              <a:t>App logic calling </a:t>
            </a:r>
            <a:r>
              <a:rPr lang="en-US" sz="1600" b="1" i="1"/>
              <a:t>sync</a:t>
            </a:r>
            <a:r>
              <a:rPr lang="en-US" sz="1600"/>
              <a:t> platform APIs </a:t>
            </a:r>
            <a:endParaRPr sz="1600"/>
          </a:p>
        </p:txBody>
      </p:sp>
      <p:sp>
        <p:nvSpPr>
          <p:cNvPr id="76" name="Rounded Rectangle 75">
            <a:extLst>
              <a:ext uri="{FF2B5EF4-FFF2-40B4-BE49-F238E27FC236}">
                <a16:creationId xmlns:a16="http://schemas.microsoft.com/office/drawing/2014/main" id="{6A5FA12B-3145-D6E7-182A-B165398229E4}"/>
              </a:ext>
            </a:extLst>
          </p:cNvPr>
          <p:cNvSpPr/>
          <p:nvPr/>
        </p:nvSpPr>
        <p:spPr>
          <a:xfrm>
            <a:off x="9831068" y="3881504"/>
            <a:ext cx="1157489"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lvl="0" indent="0" algn="ctr" rtl="0">
              <a:spcBef>
                <a:spcPts val="0"/>
              </a:spcBef>
              <a:spcAft>
                <a:spcPts val="0"/>
              </a:spcAft>
              <a:buNone/>
            </a:pPr>
            <a:endParaRPr lang="en-US" sz="1400">
              <a:solidFill>
                <a:schemeClr val="tx1"/>
              </a:solidFill>
            </a:endParaRPr>
          </a:p>
        </p:txBody>
      </p:sp>
      <p:sp>
        <p:nvSpPr>
          <p:cNvPr id="77" name="Rounded Rectangle 76">
            <a:extLst>
              <a:ext uri="{FF2B5EF4-FFF2-40B4-BE49-F238E27FC236}">
                <a16:creationId xmlns:a16="http://schemas.microsoft.com/office/drawing/2014/main" id="{9308413A-0BE4-0E24-82E4-4C58B349E0B2}"/>
              </a:ext>
            </a:extLst>
          </p:cNvPr>
          <p:cNvSpPr/>
          <p:nvPr/>
        </p:nvSpPr>
        <p:spPr>
          <a:xfrm>
            <a:off x="9748349" y="3789620"/>
            <a:ext cx="1152608"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6350" lvl="0" algn="ctr" rtl="0">
              <a:spcBef>
                <a:spcPts val="0"/>
              </a:spcBef>
              <a:spcAft>
                <a:spcPts val="0"/>
              </a:spcAft>
              <a:buNone/>
            </a:pPr>
            <a:r>
              <a:rPr lang="en-US" sz="1400">
                <a:solidFill>
                  <a:schemeClr val="tx1"/>
                </a:solidFill>
              </a:rPr>
              <a:t>App logic using Matrix</a:t>
            </a:r>
          </a:p>
        </p:txBody>
      </p:sp>
      <p:cxnSp>
        <p:nvCxnSpPr>
          <p:cNvPr id="106" name="Straight Arrow Connector 105">
            <a:extLst>
              <a:ext uri="{FF2B5EF4-FFF2-40B4-BE49-F238E27FC236}">
                <a16:creationId xmlns:a16="http://schemas.microsoft.com/office/drawing/2014/main" id="{73487411-5EFC-7B42-0C5D-5869B0584F93}"/>
              </a:ext>
            </a:extLst>
          </p:cNvPr>
          <p:cNvCxnSpPr/>
          <p:nvPr/>
        </p:nvCxnSpPr>
        <p:spPr>
          <a:xfrm>
            <a:off x="8778678" y="814259"/>
            <a:ext cx="686384" cy="0"/>
          </a:xfrm>
          <a:prstGeom prst="straightConnector1">
            <a:avLst/>
          </a:prstGeom>
          <a:ln w="47625" cmpd="dbl">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DEC0FAB-F054-E688-9ECD-36493860D47C}"/>
              </a:ext>
            </a:extLst>
          </p:cNvPr>
          <p:cNvCxnSpPr/>
          <p:nvPr/>
        </p:nvCxnSpPr>
        <p:spPr>
          <a:xfrm>
            <a:off x="8778678" y="1053364"/>
            <a:ext cx="686384" cy="0"/>
          </a:xfrm>
          <a:prstGeom prst="straightConnector1">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39C1FB8-408D-8168-B27B-D8F90E1C96FD}"/>
              </a:ext>
            </a:extLst>
          </p:cNvPr>
          <p:cNvCxnSpPr/>
          <p:nvPr/>
        </p:nvCxnSpPr>
        <p:spPr>
          <a:xfrm>
            <a:off x="8778678" y="567414"/>
            <a:ext cx="686384" cy="0"/>
          </a:xfrm>
          <a:prstGeom prst="straightConnector1">
            <a:avLst/>
          </a:prstGeom>
          <a:ln w="25400" cmpd="tri">
            <a:solidFill>
              <a:srgbClr val="2BA116"/>
            </a:solidFill>
            <a:prstDash val="dash"/>
            <a:round/>
            <a:headEnd w="sm" len="sm"/>
            <a:tailEnd type="arrow" w="med"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9795105D-BEB9-A4C5-D1CA-C771A29B5714}"/>
              </a:ext>
            </a:extLst>
          </p:cNvPr>
          <p:cNvSpPr/>
          <p:nvPr/>
        </p:nvSpPr>
        <p:spPr>
          <a:xfrm>
            <a:off x="4854872" y="433457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81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011605-363D-59A2-F169-A40B49043D9E}"/>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A20D709-4180-8E83-D63E-D35A4E141076}"/>
              </a:ext>
            </a:extLst>
          </p:cNvPr>
          <p:cNvSpPr/>
          <p:nvPr/>
        </p:nvSpPr>
        <p:spPr>
          <a:xfrm>
            <a:off x="-223615" y="-24714"/>
            <a:ext cx="12639230" cy="7264442"/>
          </a:xfrm>
          <a:prstGeom prst="rect">
            <a:avLst/>
          </a:prstGeom>
          <a:solidFill>
            <a:schemeClr val="bg1">
              <a:alpha val="81476"/>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BFCAE3A-56DB-EC0D-A678-39EA4515C6DC}"/>
              </a:ext>
            </a:extLst>
          </p:cNvPr>
          <p:cNvCxnSpPr>
            <a:cxnSpLocks/>
          </p:cNvCxnSpPr>
          <p:nvPr/>
        </p:nvCxnSpPr>
        <p:spPr>
          <a:xfrm>
            <a:off x="1488774" y="3472268"/>
            <a:ext cx="0" cy="2804968"/>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39F683-1736-9659-799B-936D515828A6}"/>
              </a:ext>
            </a:extLst>
          </p:cNvPr>
          <p:cNvSpPr>
            <a:spLocks noGrp="1"/>
          </p:cNvSpPr>
          <p:nvPr>
            <p:ph idx="1"/>
          </p:nvPr>
        </p:nvSpPr>
        <p:spPr>
          <a:xfrm>
            <a:off x="741408" y="2980848"/>
            <a:ext cx="11845134" cy="3149803"/>
          </a:xfrm>
        </p:spPr>
        <p:txBody>
          <a:bodyPr>
            <a:noAutofit/>
          </a:bodyPr>
          <a:lstStyle/>
          <a:p>
            <a:pPr marL="0" indent="0">
              <a:lnSpc>
                <a:spcPct val="100000"/>
              </a:lnSpc>
              <a:buNone/>
            </a:pPr>
            <a:r>
              <a:rPr lang="en-US" b="1" dirty="0"/>
              <a:t>2024 Roadmap</a:t>
            </a:r>
            <a:endParaRPr lang="en-US" sz="2400" dirty="0"/>
          </a:p>
          <a:p>
            <a:pPr marL="1208088" indent="0">
              <a:lnSpc>
                <a:spcPct val="200000"/>
              </a:lnSpc>
              <a:buNone/>
            </a:pPr>
            <a:r>
              <a:rPr lang="en-US" sz="2400" dirty="0"/>
              <a:t>Continue developing key </a:t>
            </a:r>
            <a:r>
              <a:rPr lang="en-US" sz="2400" b="1" dirty="0">
                <a:solidFill>
                  <a:srgbClr val="1D4999"/>
                </a:solidFill>
              </a:rPr>
              <a:t>feature </a:t>
            </a:r>
            <a:r>
              <a:rPr lang="en-US" sz="2400" dirty="0"/>
              <a:t>&amp;</a:t>
            </a:r>
            <a:r>
              <a:rPr lang="en-US" sz="2400" b="1" dirty="0">
                <a:solidFill>
                  <a:srgbClr val="1D4999"/>
                </a:solidFill>
              </a:rPr>
              <a:t> platform abstraction</a:t>
            </a:r>
            <a:r>
              <a:rPr lang="en-US" sz="2400" dirty="0"/>
              <a:t> crates</a:t>
            </a:r>
          </a:p>
          <a:p>
            <a:pPr marL="1208088" indent="0">
              <a:lnSpc>
                <a:spcPct val="200000"/>
              </a:lnSpc>
              <a:buNone/>
            </a:pPr>
            <a:r>
              <a:rPr lang="en-US" sz="2400" b="1" dirty="0">
                <a:solidFill>
                  <a:srgbClr val="1D4999"/>
                </a:solidFill>
              </a:rPr>
              <a:t>Publish</a:t>
            </a:r>
            <a:r>
              <a:rPr lang="en-US" sz="2400" dirty="0"/>
              <a:t> first “full” version of Robrix to app stores &amp; package managers</a:t>
            </a:r>
          </a:p>
          <a:p>
            <a:pPr marL="1208088" indent="0">
              <a:lnSpc>
                <a:spcPct val="200000"/>
              </a:lnSpc>
              <a:buNone/>
              <a:tabLst>
                <a:tab pos="5827713" algn="l"/>
              </a:tabLst>
            </a:pPr>
            <a:r>
              <a:rPr lang="en-US" sz="2400" dirty="0"/>
              <a:t>End-to-end </a:t>
            </a:r>
            <a:r>
              <a:rPr lang="en-US" sz="2400" b="1" dirty="0">
                <a:solidFill>
                  <a:srgbClr val="1D4999"/>
                </a:solidFill>
              </a:rPr>
              <a:t>guided walkthroughs</a:t>
            </a:r>
            <a:r>
              <a:rPr lang="en-US" sz="2400" dirty="0"/>
              <a:t>: 	how to create a simple app</a:t>
            </a:r>
          </a:p>
          <a:p>
            <a:pPr marL="1208088" indent="0">
              <a:lnSpc>
                <a:spcPct val="30000"/>
              </a:lnSpc>
              <a:buNone/>
              <a:tabLst>
                <a:tab pos="5827713" algn="l"/>
              </a:tabLst>
            </a:pPr>
            <a:r>
              <a:rPr lang="en-US" sz="2400" dirty="0"/>
              <a:t>	like Robrix atop Robius</a:t>
            </a:r>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62C56D-5E74-2945-931D-C07ECBF0F859}"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294A3AAC-61A2-9620-5809-5691DB0EC46B}"/>
              </a:ext>
            </a:extLst>
          </p:cNvPr>
          <p:cNvGrpSpPr/>
          <p:nvPr/>
        </p:nvGrpSpPr>
        <p:grpSpPr>
          <a:xfrm>
            <a:off x="1141490" y="3689811"/>
            <a:ext cx="694456" cy="668960"/>
            <a:chOff x="613137" y="2487881"/>
            <a:chExt cx="812044" cy="782230"/>
          </a:xfrm>
        </p:grpSpPr>
        <p:pic>
          <p:nvPicPr>
            <p:cNvPr id="1026" name="Picture 2">
              <a:extLst>
                <a:ext uri="{FF2B5EF4-FFF2-40B4-BE49-F238E27FC236}">
                  <a16:creationId xmlns:a16="http://schemas.microsoft.com/office/drawing/2014/main" id="{42B8D68C-2C52-1434-3DB8-43B69A27B191}"/>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90154" y="2487881"/>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FEADC8B-33B0-7556-42B5-649500ACC259}"/>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5139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FAADAF44-0340-08CD-B49D-B97AF61C2D19}"/>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224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1F16B094-96F3-6077-1DB7-D6764A0A4C8F}"/>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86584"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E8700A60-24BC-8EF4-1CFF-F8E4EF37066E}"/>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57350"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A779FEF-4026-792E-DEFC-1E38725C2EFE}"/>
                </a:ext>
              </a:extLst>
            </p:cNvPr>
            <p:cNvPicPr>
              <a:picLocks noChangeAspect="1" noChangeArrowheads="1"/>
            </p:cNvPicPr>
            <p:nvPr/>
          </p:nvPicPr>
          <p:blipFill>
            <a:blip r:embed="rId4" cstate="hq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13137" y="2956480"/>
              <a:ext cx="267831" cy="31363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Graphic 29" descr="Document with solid fill">
            <a:extLst>
              <a:ext uri="{FF2B5EF4-FFF2-40B4-BE49-F238E27FC236}">
                <a16:creationId xmlns:a16="http://schemas.microsoft.com/office/drawing/2014/main" id="{6300204B-548E-CBB8-300C-F9EE15721A8E}"/>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rcRect/>
          <a:stretch/>
        </p:blipFill>
        <p:spPr>
          <a:xfrm>
            <a:off x="1165086" y="5442655"/>
            <a:ext cx="636694" cy="636694"/>
          </a:xfrm>
          <a:prstGeom prst="rect">
            <a:avLst/>
          </a:prstGeom>
        </p:spPr>
      </p:pic>
      <p:grpSp>
        <p:nvGrpSpPr>
          <p:cNvPr id="36" name="Group 35">
            <a:extLst>
              <a:ext uri="{FF2B5EF4-FFF2-40B4-BE49-F238E27FC236}">
                <a16:creationId xmlns:a16="http://schemas.microsoft.com/office/drawing/2014/main" id="{EA557611-B68C-C07C-5A65-104FA350074D}"/>
              </a:ext>
            </a:extLst>
          </p:cNvPr>
          <p:cNvGrpSpPr/>
          <p:nvPr/>
        </p:nvGrpSpPr>
        <p:grpSpPr>
          <a:xfrm>
            <a:off x="1194537" y="4605932"/>
            <a:ext cx="597042" cy="583212"/>
            <a:chOff x="776985" y="4853452"/>
            <a:chExt cx="433379" cy="423340"/>
          </a:xfrm>
        </p:grpSpPr>
        <p:pic>
          <p:nvPicPr>
            <p:cNvPr id="31" name="Graphic 30" descr="Arrow: Straight with solid fill">
              <a:extLst>
                <a:ext uri="{FF2B5EF4-FFF2-40B4-BE49-F238E27FC236}">
                  <a16:creationId xmlns:a16="http://schemas.microsoft.com/office/drawing/2014/main" id="{7245ACBB-53EF-2A6F-D6C1-E0811478317C}"/>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rcRect/>
            <a:stretch/>
          </p:blipFill>
          <p:spPr>
            <a:xfrm rot="2700000">
              <a:off x="776985" y="4853454"/>
              <a:ext cx="247986" cy="247986"/>
            </a:xfrm>
            <a:prstGeom prst="rect">
              <a:avLst/>
            </a:prstGeom>
          </p:spPr>
        </p:pic>
        <p:pic>
          <p:nvPicPr>
            <p:cNvPr id="33" name="Graphic 32" descr="Arrow: Straight with solid fill">
              <a:extLst>
                <a:ext uri="{FF2B5EF4-FFF2-40B4-BE49-F238E27FC236}">
                  <a16:creationId xmlns:a16="http://schemas.microsoft.com/office/drawing/2014/main" id="{29BFFC65-C3E0-76B0-CD53-CE5135166576}"/>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rcRect/>
            <a:stretch/>
          </p:blipFill>
          <p:spPr>
            <a:xfrm rot="8100000">
              <a:off x="962378" y="4853452"/>
              <a:ext cx="247986" cy="247986"/>
            </a:xfrm>
            <a:prstGeom prst="rect">
              <a:avLst/>
            </a:prstGeom>
          </p:spPr>
        </p:pic>
        <p:pic>
          <p:nvPicPr>
            <p:cNvPr id="34" name="Graphic 33" descr="Arrow: Straight with solid fill">
              <a:extLst>
                <a:ext uri="{FF2B5EF4-FFF2-40B4-BE49-F238E27FC236}">
                  <a16:creationId xmlns:a16="http://schemas.microsoft.com/office/drawing/2014/main" id="{4682A897-C85F-3B0D-F0DD-11ED8C309B72}"/>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rcRect/>
            <a:stretch/>
          </p:blipFill>
          <p:spPr>
            <a:xfrm rot="13500000">
              <a:off x="960194" y="5028804"/>
              <a:ext cx="247986" cy="247986"/>
            </a:xfrm>
            <a:prstGeom prst="rect">
              <a:avLst/>
            </a:prstGeom>
          </p:spPr>
        </p:pic>
        <p:pic>
          <p:nvPicPr>
            <p:cNvPr id="35" name="Graphic 34" descr="Arrow: Straight with solid fill">
              <a:extLst>
                <a:ext uri="{FF2B5EF4-FFF2-40B4-BE49-F238E27FC236}">
                  <a16:creationId xmlns:a16="http://schemas.microsoft.com/office/drawing/2014/main" id="{10EB899C-B84E-10E0-5583-EF8279644E6D}"/>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rcRect/>
            <a:stretch/>
          </p:blipFill>
          <p:spPr>
            <a:xfrm rot="18900000">
              <a:off x="776985" y="5028806"/>
              <a:ext cx="247986" cy="247986"/>
            </a:xfrm>
            <a:prstGeom prst="rect">
              <a:avLst/>
            </a:prstGeom>
          </p:spPr>
        </p:pic>
      </p:grpSp>
      <p:sp>
        <p:nvSpPr>
          <p:cNvPr id="7" name="Title 1">
            <a:extLst>
              <a:ext uri="{FF2B5EF4-FFF2-40B4-BE49-F238E27FC236}">
                <a16:creationId xmlns:a16="http://schemas.microsoft.com/office/drawing/2014/main" id="{B6BDA4D4-0E3B-ABA5-9234-268A967B408A}"/>
              </a:ext>
            </a:extLst>
          </p:cNvPr>
          <p:cNvSpPr>
            <a:spLocks noGrp="1"/>
          </p:cNvSpPr>
          <p:nvPr>
            <p:ph type="title"/>
          </p:nvPr>
        </p:nvSpPr>
        <p:spPr>
          <a:xfrm>
            <a:off x="518160" y="151765"/>
            <a:ext cx="11013440" cy="1325563"/>
          </a:xfrm>
        </p:spPr>
        <p:txBody>
          <a:bodyPr/>
          <a:lstStyle/>
          <a:p>
            <a:r>
              <a:rPr lang="en-US"/>
              <a:t>Stage 1 summary,  and looking forward</a:t>
            </a:r>
          </a:p>
        </p:txBody>
      </p:sp>
      <p:sp>
        <p:nvSpPr>
          <p:cNvPr id="10" name="TextBox 9">
            <a:extLst>
              <a:ext uri="{FF2B5EF4-FFF2-40B4-BE49-F238E27FC236}">
                <a16:creationId xmlns:a16="http://schemas.microsoft.com/office/drawing/2014/main" id="{DE000003-23AB-8F7D-647C-BD7210D980A9}"/>
              </a:ext>
            </a:extLst>
          </p:cNvPr>
          <p:cNvSpPr txBox="1"/>
          <p:nvPr/>
        </p:nvSpPr>
        <p:spPr>
          <a:xfrm>
            <a:off x="518159" y="1395295"/>
            <a:ext cx="11381398" cy="161480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Robrix (and Robius) are only just getting started!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Many challenges remain: UI, platform, build, tooling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Active collaboration with UI toolkits, who are improving every day</a:t>
            </a:r>
            <a:b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br>
            <a:endPar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Tree>
    <p:extLst>
      <p:ext uri="{BB962C8B-B14F-4D97-AF65-F5344CB8AC3E}">
        <p14:creationId xmlns:p14="http://schemas.microsoft.com/office/powerpoint/2010/main" val="286658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a:ln>
                <a:noFill/>
              </a:ln>
              <a:solidFill>
                <a:srgbClr val="FFFFFF"/>
              </a:solidFill>
              <a:effectLst/>
              <a:uLnTx/>
              <a:uFillTx/>
              <a:latin typeface="Tenorite"/>
              <a:ea typeface="+mn-ea"/>
              <a:cs typeface="+mn-cs"/>
              <a:sym typeface="Avenir Next"/>
            </a:endParaRPr>
          </a:p>
        </p:txBody>
      </p:sp>
      <p:sp>
        <p:nvSpPr>
          <p:cNvPr id="3" name="Slide Number Placeholder 2">
            <a:extLst>
              <a:ext uri="{FF2B5EF4-FFF2-40B4-BE49-F238E27FC236}">
                <a16:creationId xmlns:a16="http://schemas.microsoft.com/office/drawing/2014/main" id="{EC5185C2-D4B4-492A-063F-D1FFBB65E399}"/>
              </a:ext>
            </a:extLst>
          </p:cNvPr>
          <p:cNvSpPr>
            <a:spLocks noGrp="1"/>
          </p:cNvSpPr>
          <p:nvPr>
            <p:ph type="sldNum" sz="quarter" idx="12"/>
          </p:nvPr>
        </p:nvSpPr>
        <p:spPr/>
        <p:txBody>
          <a:bodyPr/>
          <a:lstStyle/>
          <a:p>
            <a:fld id="{7D62C56D-5E74-2945-931D-C07ECBF0F859}" type="slidenum">
              <a:rPr lang="en-US" smtClean="0"/>
              <a:pPr/>
              <a:t>32</a:t>
            </a:fld>
            <a:endParaRPr lang="en-US"/>
          </a:p>
        </p:txBody>
      </p:sp>
      <p:sp>
        <p:nvSpPr>
          <p:cNvPr id="5" name="Title 1">
            <a:extLst>
              <a:ext uri="{FF2B5EF4-FFF2-40B4-BE49-F238E27FC236}">
                <a16:creationId xmlns:a16="http://schemas.microsoft.com/office/drawing/2014/main" id="{3F33F031-970A-88C9-5A1A-A6363B3839F0}"/>
              </a:ext>
            </a:extLst>
          </p:cNvPr>
          <p:cNvSpPr txBox="1">
            <a:spLocks/>
          </p:cNvSpPr>
          <p:nvPr/>
        </p:nvSpPr>
        <p:spPr>
          <a:xfrm>
            <a:off x="3975736" y="4434050"/>
            <a:ext cx="7840212" cy="149379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000"/>
              <a:t>Future Robrix:  Stages 2-3</a:t>
            </a:r>
          </a:p>
        </p:txBody>
      </p:sp>
      <p:sp>
        <p:nvSpPr>
          <p:cNvPr id="7" name="Date Placeholder 6">
            <a:extLst>
              <a:ext uri="{FF2B5EF4-FFF2-40B4-BE49-F238E27FC236}">
                <a16:creationId xmlns:a16="http://schemas.microsoft.com/office/drawing/2014/main" id="{B0C1B1C6-D0CF-4219-41EF-BD00EE3CCFD2}"/>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5392031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67A8C4-8112-4B5C-9B03-CD58A5B37B68}"/>
              </a:ext>
            </a:extLst>
          </p:cNvPr>
          <p:cNvSpPr>
            <a:spLocks noGrp="1"/>
          </p:cNvSpPr>
          <p:nvPr>
            <p:ph idx="1"/>
          </p:nvPr>
        </p:nvSpPr>
        <p:spPr>
          <a:xfrm>
            <a:off x="575310" y="1477328"/>
            <a:ext cx="11013440" cy="4818061"/>
          </a:xfrm>
        </p:spPr>
        <p:txBody>
          <a:bodyPr>
            <a:normAutofit/>
          </a:bodyPr>
          <a:lstStyle/>
          <a:p>
            <a:pPr marL="463550" indent="-463550">
              <a:buFont typeface="+mj-lt"/>
              <a:buAutoNum type="alphaUcPeriod"/>
            </a:pPr>
            <a:r>
              <a:rPr lang="en-US" dirty="0"/>
              <a:t>Approx. feature parity with existing clients</a:t>
            </a:r>
          </a:p>
          <a:p>
            <a:pPr marL="457200" indent="-457200">
              <a:spcBef>
                <a:spcPts val="2800"/>
              </a:spcBef>
              <a:buFont typeface="+mj-lt"/>
              <a:buAutoNum type="alphaUcPeriod"/>
            </a:pPr>
            <a:r>
              <a:rPr lang="en-US" dirty="0"/>
              <a:t>Responsive UI with side-by-side panes &amp; </a:t>
            </a:r>
            <a:r>
              <a:rPr lang="en-US" dirty="0" err="1"/>
              <a:t>dockable</a:t>
            </a:r>
            <a:r>
              <a:rPr lang="en-US" dirty="0"/>
              <a:t> tabs</a:t>
            </a:r>
          </a:p>
          <a:p>
            <a:pPr lvl="1"/>
            <a:r>
              <a:rPr lang="en-US" dirty="0"/>
              <a:t>Visually beautiful and customizable across desktop, tablet, foldable, mobile</a:t>
            </a:r>
          </a:p>
          <a:p>
            <a:pPr lvl="1"/>
            <a:r>
              <a:rPr lang="en-US" dirty="0"/>
              <a:t>Fast navigation with keyboard-driven interaction mode</a:t>
            </a:r>
          </a:p>
          <a:p>
            <a:pPr marL="457200" indent="-457200">
              <a:spcBef>
                <a:spcPts val="2800"/>
              </a:spcBef>
              <a:buFont typeface="+mj-lt"/>
              <a:buAutoNum type="alphaUcPeriod"/>
            </a:pPr>
            <a:r>
              <a:rPr lang="en-US" dirty="0"/>
              <a:t>Integration with </a:t>
            </a:r>
            <a:r>
              <a:rPr lang="en-US" b="1" i="1" dirty="0"/>
              <a:t>local</a:t>
            </a:r>
            <a:r>
              <a:rPr lang="en-US" i="1" dirty="0"/>
              <a:t> </a:t>
            </a:r>
            <a:r>
              <a:rPr lang="en-US" dirty="0"/>
              <a:t>LLMs to leverage AI benefits</a:t>
            </a:r>
          </a:p>
          <a:p>
            <a:pPr lvl="1"/>
            <a:r>
              <a:rPr lang="en-US" dirty="0"/>
              <a:t>Automated topic analysis, chat synopses of “what you missed”, etc.</a:t>
            </a:r>
          </a:p>
          <a:p>
            <a:pPr lvl="1"/>
            <a:r>
              <a:rPr lang="en-US" dirty="0"/>
              <a:t>Chatbot response channels to help newcomers in large open-source communities</a:t>
            </a:r>
          </a:p>
          <a:p>
            <a:pPr lvl="1"/>
            <a:r>
              <a:rPr lang="en-US" dirty="0"/>
              <a:t>Local LLM runtime preserves E2EE &amp; data sovereignty</a:t>
            </a:r>
          </a:p>
        </p:txBody>
      </p:sp>
      <p:sp>
        <p:nvSpPr>
          <p:cNvPr id="2" name="Title 1">
            <a:extLst>
              <a:ext uri="{FF2B5EF4-FFF2-40B4-BE49-F238E27FC236}">
                <a16:creationId xmlns:a16="http://schemas.microsoft.com/office/drawing/2014/main" id="{F2F334F5-9980-1D14-8279-D3F7F757A7C3}"/>
              </a:ext>
            </a:extLst>
          </p:cNvPr>
          <p:cNvSpPr>
            <a:spLocks noGrp="1"/>
          </p:cNvSpPr>
          <p:nvPr>
            <p:ph type="title"/>
          </p:nvPr>
        </p:nvSpPr>
        <p:spPr/>
        <p:txBody>
          <a:bodyPr>
            <a:normAutofit/>
          </a:bodyPr>
          <a:lstStyle/>
          <a:p>
            <a:r>
              <a:rPr lang="en-US" dirty="0"/>
              <a:t>Stage 2  —  a Matrix client for power users</a:t>
            </a:r>
          </a:p>
        </p:txBody>
      </p:sp>
      <p:sp>
        <p:nvSpPr>
          <p:cNvPr id="5" name="Slide Number Placeholder 4">
            <a:extLst>
              <a:ext uri="{FF2B5EF4-FFF2-40B4-BE49-F238E27FC236}">
                <a16:creationId xmlns:a16="http://schemas.microsoft.com/office/drawing/2014/main" id="{85101E99-C9ED-560E-AD56-7B869C44F861}"/>
              </a:ext>
            </a:extLst>
          </p:cNvPr>
          <p:cNvSpPr>
            <a:spLocks noGrp="1"/>
          </p:cNvSpPr>
          <p:nvPr>
            <p:ph type="sldNum" sz="quarter" idx="12"/>
          </p:nvPr>
        </p:nvSpPr>
        <p:spPr/>
        <p:txBody>
          <a:bodyPr/>
          <a:lstStyle/>
          <a:p>
            <a:fld id="{7D62C56D-5E74-2945-931D-C07ECBF0F859}" type="slidenum">
              <a:rPr lang="en-US" smtClean="0"/>
              <a:pPr/>
              <a:t>33</a:t>
            </a:fld>
            <a:endParaRPr lang="en-US"/>
          </a:p>
        </p:txBody>
      </p:sp>
      <p:sp>
        <p:nvSpPr>
          <p:cNvPr id="6" name="Date Placeholder 5">
            <a:extLst>
              <a:ext uri="{FF2B5EF4-FFF2-40B4-BE49-F238E27FC236}">
                <a16:creationId xmlns:a16="http://schemas.microsoft.com/office/drawing/2014/main" id="{1B28320C-2849-145D-7835-1741AF111ABF}"/>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DCF52B15-CB6F-DC78-D397-1F10377F349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1924932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111D8-25F0-E17F-F3CA-8245EBDA9E96}"/>
              </a:ext>
            </a:extLst>
          </p:cNvPr>
          <p:cNvSpPr>
            <a:spLocks noGrp="1"/>
          </p:cNvSpPr>
          <p:nvPr>
            <p:ph type="title"/>
          </p:nvPr>
        </p:nvSpPr>
        <p:spPr/>
        <p:txBody>
          <a:bodyPr>
            <a:normAutofit/>
          </a:bodyPr>
          <a:lstStyle/>
          <a:p>
            <a:r>
              <a:rPr lang="en-US" dirty="0"/>
              <a:t>Reach feature parity with existing clients</a:t>
            </a:r>
          </a:p>
        </p:txBody>
      </p:sp>
      <p:sp>
        <p:nvSpPr>
          <p:cNvPr id="5" name="Slide Number Placeholder 4">
            <a:extLst>
              <a:ext uri="{FF2B5EF4-FFF2-40B4-BE49-F238E27FC236}">
                <a16:creationId xmlns:a16="http://schemas.microsoft.com/office/drawing/2014/main" id="{E16E85E7-7846-DEE0-EBB3-B03867DEAED2}"/>
              </a:ext>
            </a:extLst>
          </p:cNvPr>
          <p:cNvSpPr>
            <a:spLocks noGrp="1"/>
          </p:cNvSpPr>
          <p:nvPr>
            <p:ph type="sldNum" sz="quarter" idx="12"/>
          </p:nvPr>
        </p:nvSpPr>
        <p:spPr/>
        <p:txBody>
          <a:bodyPr/>
          <a:lstStyle/>
          <a:p>
            <a:fld id="{7D62C56D-5E74-2945-931D-C07ECBF0F859}" type="slidenum">
              <a:rPr lang="en-US" smtClean="0"/>
              <a:pPr/>
              <a:t>34</a:t>
            </a:fld>
            <a:endParaRPr lang="en-US"/>
          </a:p>
        </p:txBody>
      </p:sp>
      <p:pic>
        <p:nvPicPr>
          <p:cNvPr id="7" name="Picture 6">
            <a:extLst>
              <a:ext uri="{FF2B5EF4-FFF2-40B4-BE49-F238E27FC236}">
                <a16:creationId xmlns:a16="http://schemas.microsoft.com/office/drawing/2014/main" id="{0C7ABF3C-670C-625B-3224-302FF80DE4B9}"/>
              </a:ext>
            </a:extLst>
          </p:cNvPr>
          <p:cNvPicPr>
            <a:picLocks noChangeAspect="1"/>
          </p:cNvPicPr>
          <p:nvPr/>
        </p:nvPicPr>
        <p:blipFill rotWithShape="1">
          <a:blip r:embed="rId2">
            <a:clrChange>
              <a:clrFrom>
                <a:srgbClr val="FFFFFF"/>
              </a:clrFrom>
              <a:clrTo>
                <a:srgbClr val="FFFFFF">
                  <a:alpha val="0"/>
                </a:srgbClr>
              </a:clrTo>
            </a:clrChange>
          </a:blip>
          <a:srcRect b="13968"/>
          <a:stretch/>
        </p:blipFill>
        <p:spPr>
          <a:xfrm>
            <a:off x="256853" y="1410523"/>
            <a:ext cx="7772400" cy="4448433"/>
          </a:xfrm>
          <a:prstGeom prst="rect">
            <a:avLst/>
          </a:prstGeom>
        </p:spPr>
      </p:pic>
      <p:grpSp>
        <p:nvGrpSpPr>
          <p:cNvPr id="8" name="Group 7">
            <a:extLst>
              <a:ext uri="{FF2B5EF4-FFF2-40B4-BE49-F238E27FC236}">
                <a16:creationId xmlns:a16="http://schemas.microsoft.com/office/drawing/2014/main" id="{7A3DE671-AC9A-E75D-673A-1A5BDB690E67}"/>
              </a:ext>
            </a:extLst>
          </p:cNvPr>
          <p:cNvGrpSpPr/>
          <p:nvPr/>
        </p:nvGrpSpPr>
        <p:grpSpPr>
          <a:xfrm>
            <a:off x="5865537" y="3925801"/>
            <a:ext cx="5185639" cy="1502228"/>
            <a:chOff x="6468297" y="3079102"/>
            <a:chExt cx="5185639" cy="1502228"/>
          </a:xfrm>
        </p:grpSpPr>
        <p:sp>
          <p:nvSpPr>
            <p:cNvPr id="9" name="Left Arrow 8">
              <a:extLst>
                <a:ext uri="{FF2B5EF4-FFF2-40B4-BE49-F238E27FC236}">
                  <a16:creationId xmlns:a16="http://schemas.microsoft.com/office/drawing/2014/main" id="{39FE6BC0-E29F-5DEB-8359-62544EB1AC76}"/>
                </a:ext>
              </a:extLst>
            </p:cNvPr>
            <p:cNvSpPr/>
            <p:nvPr/>
          </p:nvSpPr>
          <p:spPr>
            <a:xfrm rot="1083709">
              <a:off x="6468297" y="3453905"/>
              <a:ext cx="1418492" cy="386861"/>
            </a:xfrm>
            <a:prstGeom prst="lef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3BF43CA-0CF1-BD76-87FF-826CFF0FD483}"/>
                </a:ext>
              </a:extLst>
            </p:cNvPr>
            <p:cNvSpPr/>
            <p:nvPr/>
          </p:nvSpPr>
          <p:spPr>
            <a:xfrm>
              <a:off x="7697756" y="3079102"/>
              <a:ext cx="3956180" cy="1502228"/>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Finish up features that </a:t>
              </a:r>
              <a:br>
                <a:rPr lang="en-US" sz="2400" dirty="0"/>
              </a:br>
              <a:r>
                <a:rPr lang="en-US" sz="2400" dirty="0"/>
                <a:t>weren’t needed to drive</a:t>
              </a:r>
              <a:br>
                <a:rPr lang="en-US" sz="2400" dirty="0"/>
              </a:br>
              <a:r>
                <a:rPr lang="en-US" sz="2400" dirty="0"/>
                <a:t>Project Robius features</a:t>
              </a:r>
            </a:p>
          </p:txBody>
        </p:sp>
      </p:grpSp>
      <p:sp>
        <p:nvSpPr>
          <p:cNvPr id="3" name="Date Placeholder 2">
            <a:extLst>
              <a:ext uri="{FF2B5EF4-FFF2-40B4-BE49-F238E27FC236}">
                <a16:creationId xmlns:a16="http://schemas.microsoft.com/office/drawing/2014/main" id="{78D7D091-BC87-7982-4AD1-E26587C5D2B2}"/>
              </a:ext>
            </a:extLst>
          </p:cNvPr>
          <p:cNvSpPr>
            <a:spLocks noGrp="1"/>
          </p:cNvSpPr>
          <p:nvPr>
            <p:ph type="dt" sz="half" idx="10"/>
          </p:nvPr>
        </p:nvSpPr>
        <p:spPr/>
        <p:txBody>
          <a:bodyPr/>
          <a:lstStyle/>
          <a:p>
            <a:r>
              <a:rPr lang="en-US"/>
              <a:t>Robius: App Dev in Rust</a:t>
            </a:r>
            <a:endParaRPr lang="en-US" dirty="0"/>
          </a:p>
        </p:txBody>
      </p:sp>
      <p:pic>
        <p:nvPicPr>
          <p:cNvPr id="6" name="Picture 5" descr="A logo of a company&#10;&#10;Description automatically generated with medium confidence">
            <a:extLst>
              <a:ext uri="{FF2B5EF4-FFF2-40B4-BE49-F238E27FC236}">
                <a16:creationId xmlns:a16="http://schemas.microsoft.com/office/drawing/2014/main" id="{CA973AAA-7910-2831-0DF0-3FF9BB1A495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1486020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hat&#10;&#10;Description automatically generated">
            <a:extLst>
              <a:ext uri="{FF2B5EF4-FFF2-40B4-BE49-F238E27FC236}">
                <a16:creationId xmlns:a16="http://schemas.microsoft.com/office/drawing/2014/main" id="{07B79EDC-7C42-4D28-82B9-F19B4D8913D7}"/>
              </a:ext>
            </a:extLst>
          </p:cNvPr>
          <p:cNvPicPr>
            <a:picLocks noChangeAspect="1"/>
          </p:cNvPicPr>
          <p:nvPr/>
        </p:nvPicPr>
        <p:blipFill rotWithShape="1">
          <a:blip r:embed="rId3"/>
          <a:stretch/>
        </p:blipFill>
        <p:spPr>
          <a:xfrm>
            <a:off x="915960" y="100986"/>
            <a:ext cx="10665040" cy="6665650"/>
          </a:xfrm>
          <a:prstGeom prst="rect">
            <a:avLst/>
          </a:prstGeom>
          <a:effectLst>
            <a:glow rad="228600">
              <a:schemeClr val="accent3">
                <a:satMod val="175000"/>
                <a:alpha val="40000"/>
              </a:schemeClr>
            </a:glow>
          </a:effectLst>
        </p:spPr>
      </p:pic>
      <p:sp>
        <p:nvSpPr>
          <p:cNvPr id="27"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3293124" y="-2031252"/>
            <a:ext cx="5605753"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5C49F-31FA-D19F-B6D4-EB95AB0D240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7200" dirty="0">
                <a:solidFill>
                  <a:schemeClr val="bg1"/>
                </a:solidFill>
                <a:latin typeface="+mj-lt"/>
                <a:cs typeface="+mj-cs"/>
              </a:rPr>
              <a:t>  </a:t>
            </a:r>
            <a:r>
              <a:rPr lang="en-US" sz="6600" dirty="0">
                <a:solidFill>
                  <a:schemeClr val="bg1"/>
                </a:solidFill>
                <a:latin typeface="+mj-lt"/>
                <a:cs typeface="+mj-cs"/>
              </a:rPr>
              <a:t>   Proper UI/UX design</a:t>
            </a:r>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5F60F8D-21B5-76B4-3083-C19917DB42A4}"/>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7D62C56D-5E74-2945-931D-C07ECBF0F859}" type="slidenum">
              <a:rPr lang="en-US" sz="1200" smtClean="0">
                <a:solidFill>
                  <a:schemeClr val="bg1"/>
                </a:solidFill>
                <a:latin typeface="Calibri" panose="020F0502020204030204"/>
              </a:rPr>
              <a:pPr>
                <a:spcAft>
                  <a:spcPts val="600"/>
                </a:spcAft>
                <a:defRPr/>
              </a:pPr>
              <a:t>35</a:t>
            </a:fld>
            <a:endParaRPr lang="en-US" sz="1200">
              <a:solidFill>
                <a:schemeClr val="bg1"/>
              </a:solidFill>
              <a:latin typeface="Calibri" panose="020F0502020204030204"/>
            </a:endParaRPr>
          </a:p>
        </p:txBody>
      </p:sp>
      <p:sp>
        <p:nvSpPr>
          <p:cNvPr id="10" name="TextBox 9">
            <a:extLst>
              <a:ext uri="{FF2B5EF4-FFF2-40B4-BE49-F238E27FC236}">
                <a16:creationId xmlns:a16="http://schemas.microsoft.com/office/drawing/2014/main" id="{7C0A156A-1FAE-4175-5801-064B9D6A3651}"/>
              </a:ext>
            </a:extLst>
          </p:cNvPr>
          <p:cNvSpPr txBox="1"/>
          <p:nvPr/>
        </p:nvSpPr>
        <p:spPr>
          <a:xfrm>
            <a:off x="13270230" y="3246120"/>
            <a:ext cx="184731" cy="369332"/>
          </a:xfrm>
          <a:prstGeom prst="rect">
            <a:avLst/>
          </a:prstGeom>
          <a:noFill/>
        </p:spPr>
        <p:txBody>
          <a:bodyPr wrap="none" rtlCol="0">
            <a:spAutoFit/>
          </a:bodyPr>
          <a:lstStyle/>
          <a:p>
            <a:endParaRPr lang="en-US" dirty="0"/>
          </a:p>
        </p:txBody>
      </p:sp>
      <p:sp>
        <p:nvSpPr>
          <p:cNvPr id="3" name="Date Placeholder 2">
            <a:extLst>
              <a:ext uri="{FF2B5EF4-FFF2-40B4-BE49-F238E27FC236}">
                <a16:creationId xmlns:a16="http://schemas.microsoft.com/office/drawing/2014/main" id="{E8BB057D-19C2-2D46-C056-FF1F8C43C648}"/>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344558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3CFF88-4DD0-7F3F-A396-721ACAF38291}"/>
              </a:ext>
            </a:extLst>
          </p:cNvPr>
          <p:cNvSpPr>
            <a:spLocks noGrp="1"/>
          </p:cNvSpPr>
          <p:nvPr>
            <p:ph type="sldNum" sz="quarter" idx="12"/>
          </p:nvPr>
        </p:nvSpPr>
        <p:spPr/>
        <p:txBody>
          <a:bodyPr/>
          <a:lstStyle/>
          <a:p>
            <a:fld id="{7D62C56D-5E74-2945-931D-C07ECBF0F859}" type="slidenum">
              <a:rPr lang="en-US" smtClean="0"/>
              <a:pPr/>
              <a:t>36</a:t>
            </a:fld>
            <a:endParaRPr lang="en-US"/>
          </a:p>
        </p:txBody>
      </p:sp>
      <p:pic>
        <p:nvPicPr>
          <p:cNvPr id="6" name="Picture 5" descr="A screenshot of a chat&#10;&#10;Description automatically generated">
            <a:extLst>
              <a:ext uri="{FF2B5EF4-FFF2-40B4-BE49-F238E27FC236}">
                <a16:creationId xmlns:a16="http://schemas.microsoft.com/office/drawing/2014/main" id="{A6C277E4-8FF1-9E7F-52AB-496C0392A349}"/>
              </a:ext>
            </a:extLst>
          </p:cNvPr>
          <p:cNvPicPr>
            <a:picLocks noChangeAspect="1"/>
          </p:cNvPicPr>
          <p:nvPr/>
        </p:nvPicPr>
        <p:blipFill rotWithShape="1">
          <a:blip r:embed="rId2"/>
          <a:stretch/>
        </p:blipFill>
        <p:spPr>
          <a:xfrm>
            <a:off x="915960" y="100986"/>
            <a:ext cx="10665040" cy="6665650"/>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4238874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7B79EDC-7C42-4D28-82B9-F19B4D8913D7}"/>
              </a:ext>
            </a:extLst>
          </p:cNvPr>
          <p:cNvPicPr>
            <a:picLocks noChangeAspect="1"/>
          </p:cNvPicPr>
          <p:nvPr/>
        </p:nvPicPr>
        <p:blipFill>
          <a:blip r:embed="rId3"/>
          <a:srcRect/>
          <a:stretch/>
        </p:blipFill>
        <p:spPr>
          <a:xfrm>
            <a:off x="915961" y="100986"/>
            <a:ext cx="10665039" cy="6665650"/>
          </a:xfrm>
          <a:prstGeom prst="rect">
            <a:avLst/>
          </a:prstGeom>
          <a:effectLst>
            <a:glow rad="228600">
              <a:schemeClr val="accent3">
                <a:satMod val="175000"/>
                <a:alpha val="40000"/>
              </a:schemeClr>
            </a:glow>
          </a:effectLst>
        </p:spPr>
      </p:pic>
      <p:sp>
        <p:nvSpPr>
          <p:cNvPr id="27"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3351424" y="-1972952"/>
            <a:ext cx="5489153"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5C49F-31FA-D19F-B6D4-EB95AB0D240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latin typeface="+mj-lt"/>
                <a:cs typeface="+mj-cs"/>
              </a:rPr>
              <a:t> Multi-pane </a:t>
            </a:r>
            <a:r>
              <a:rPr lang="en-US" sz="6600" dirty="0" err="1">
                <a:solidFill>
                  <a:schemeClr val="bg1"/>
                </a:solidFill>
                <a:latin typeface="+mj-lt"/>
                <a:cs typeface="+mj-cs"/>
              </a:rPr>
              <a:t>dockable</a:t>
            </a:r>
            <a:r>
              <a:rPr lang="en-US" sz="6600" dirty="0">
                <a:solidFill>
                  <a:schemeClr val="bg1"/>
                </a:solidFill>
                <a:latin typeface="+mj-lt"/>
                <a:cs typeface="+mj-cs"/>
              </a:rPr>
              <a:t> tabs</a:t>
            </a:r>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5F60F8D-21B5-76B4-3083-C19917DB42A4}"/>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7D62C56D-5E74-2945-931D-C07ECBF0F859}" type="slidenum">
              <a:rPr lang="en-US" sz="1200" smtClean="0">
                <a:solidFill>
                  <a:schemeClr val="bg1"/>
                </a:solidFill>
                <a:latin typeface="Calibri" panose="020F0502020204030204"/>
              </a:rPr>
              <a:pPr>
                <a:spcAft>
                  <a:spcPts val="600"/>
                </a:spcAft>
                <a:defRPr/>
              </a:pPr>
              <a:t>37</a:t>
            </a:fld>
            <a:endParaRPr lang="en-US" sz="1200">
              <a:solidFill>
                <a:schemeClr val="bg1"/>
              </a:solidFill>
              <a:latin typeface="Calibri" panose="020F0502020204030204"/>
            </a:endParaRPr>
          </a:p>
        </p:txBody>
      </p:sp>
      <p:sp>
        <p:nvSpPr>
          <p:cNvPr id="10" name="TextBox 9">
            <a:extLst>
              <a:ext uri="{FF2B5EF4-FFF2-40B4-BE49-F238E27FC236}">
                <a16:creationId xmlns:a16="http://schemas.microsoft.com/office/drawing/2014/main" id="{7C0A156A-1FAE-4175-5801-064B9D6A3651}"/>
              </a:ext>
            </a:extLst>
          </p:cNvPr>
          <p:cNvSpPr txBox="1"/>
          <p:nvPr/>
        </p:nvSpPr>
        <p:spPr>
          <a:xfrm>
            <a:off x="13270230" y="3246120"/>
            <a:ext cx="184731" cy="369332"/>
          </a:xfrm>
          <a:prstGeom prst="rect">
            <a:avLst/>
          </a:prstGeom>
          <a:noFill/>
        </p:spPr>
        <p:txBody>
          <a:bodyPr wrap="none" rtlCol="0">
            <a:spAutoFit/>
          </a:bodyPr>
          <a:lstStyle/>
          <a:p>
            <a:endParaRPr lang="en-US" dirty="0"/>
          </a:p>
        </p:txBody>
      </p:sp>
      <p:sp>
        <p:nvSpPr>
          <p:cNvPr id="3" name="Date Placeholder 2">
            <a:extLst>
              <a:ext uri="{FF2B5EF4-FFF2-40B4-BE49-F238E27FC236}">
                <a16:creationId xmlns:a16="http://schemas.microsoft.com/office/drawing/2014/main" id="{7B0C946B-8990-E48D-B97B-CE1CFF92E3BB}"/>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11406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33CFF88-4DD0-7F3F-A396-721ACAF38291}"/>
              </a:ext>
            </a:extLst>
          </p:cNvPr>
          <p:cNvSpPr>
            <a:spLocks noGrp="1"/>
          </p:cNvSpPr>
          <p:nvPr>
            <p:ph type="sldNum" sz="quarter" idx="12"/>
          </p:nvPr>
        </p:nvSpPr>
        <p:spPr/>
        <p:txBody>
          <a:bodyPr/>
          <a:lstStyle/>
          <a:p>
            <a:fld id="{7D62C56D-5E74-2945-931D-C07ECBF0F859}" type="slidenum">
              <a:rPr lang="en-US" smtClean="0"/>
              <a:pPr/>
              <a:t>38</a:t>
            </a:fld>
            <a:endParaRPr lang="en-US"/>
          </a:p>
        </p:txBody>
      </p:sp>
      <p:pic>
        <p:nvPicPr>
          <p:cNvPr id="2" name="Picture 1">
            <a:extLst>
              <a:ext uri="{FF2B5EF4-FFF2-40B4-BE49-F238E27FC236}">
                <a16:creationId xmlns:a16="http://schemas.microsoft.com/office/drawing/2014/main" id="{0077EF00-8B6A-17B6-F6BE-A3238C64354E}"/>
              </a:ext>
            </a:extLst>
          </p:cNvPr>
          <p:cNvPicPr>
            <a:picLocks noChangeAspect="1"/>
          </p:cNvPicPr>
          <p:nvPr/>
        </p:nvPicPr>
        <p:blipFill>
          <a:blip r:embed="rId2"/>
          <a:srcRect/>
          <a:stretch/>
        </p:blipFill>
        <p:spPr>
          <a:xfrm>
            <a:off x="915961" y="100986"/>
            <a:ext cx="10665039" cy="6665650"/>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176291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34F5-9980-1D14-8279-D3F7F757A7C3}"/>
              </a:ext>
            </a:extLst>
          </p:cNvPr>
          <p:cNvSpPr>
            <a:spLocks noGrp="1"/>
          </p:cNvSpPr>
          <p:nvPr>
            <p:ph type="title"/>
          </p:nvPr>
        </p:nvSpPr>
        <p:spPr>
          <a:xfrm>
            <a:off x="518160" y="151765"/>
            <a:ext cx="11155680" cy="1325563"/>
          </a:xfrm>
        </p:spPr>
        <p:txBody>
          <a:bodyPr>
            <a:normAutofit/>
          </a:bodyPr>
          <a:lstStyle/>
          <a:p>
            <a:r>
              <a:rPr lang="en-US" sz="4400" dirty="0"/>
              <a:t>AI features — local LLM integration via </a:t>
            </a:r>
            <a:r>
              <a:rPr lang="en-US" sz="4400" dirty="0" err="1"/>
              <a:t>Moxin</a:t>
            </a:r>
            <a:endParaRPr lang="en-US" sz="4400" dirty="0"/>
          </a:p>
        </p:txBody>
      </p:sp>
      <p:sp>
        <p:nvSpPr>
          <p:cNvPr id="3" name="Content Placeholder 2">
            <a:extLst>
              <a:ext uri="{FF2B5EF4-FFF2-40B4-BE49-F238E27FC236}">
                <a16:creationId xmlns:a16="http://schemas.microsoft.com/office/drawing/2014/main" id="{9B67A8C4-8112-4B5C-9B03-CD58A5B37B68}"/>
              </a:ext>
            </a:extLst>
          </p:cNvPr>
          <p:cNvSpPr>
            <a:spLocks noGrp="1"/>
          </p:cNvSpPr>
          <p:nvPr>
            <p:ph idx="1"/>
          </p:nvPr>
        </p:nvSpPr>
        <p:spPr>
          <a:xfrm>
            <a:off x="518160" y="2623305"/>
            <a:ext cx="11013440" cy="3888362"/>
          </a:xfrm>
        </p:spPr>
        <p:txBody>
          <a:bodyPr>
            <a:normAutofit/>
          </a:bodyPr>
          <a:lstStyle/>
          <a:p>
            <a:r>
              <a:rPr lang="en-US" sz="2400" dirty="0"/>
              <a:t>Wouldn’t it be great to have these for Matrix chats? </a:t>
            </a:r>
          </a:p>
          <a:p>
            <a:pPr lvl="1"/>
            <a:r>
              <a:rPr lang="en-US" sz="2000" dirty="0"/>
              <a:t>But how can this work without giving an AI service access to all of your data?</a:t>
            </a:r>
          </a:p>
          <a:p>
            <a:pPr>
              <a:spcBef>
                <a:spcPts val="2200"/>
              </a:spcBef>
            </a:pPr>
            <a:r>
              <a:rPr lang="en-US" b="1" dirty="0">
                <a:solidFill>
                  <a:schemeClr val="accent6">
                    <a:lumMod val="75000"/>
                  </a:schemeClr>
                </a:solidFill>
              </a:rPr>
              <a:t>Local LLMs</a:t>
            </a:r>
            <a:r>
              <a:rPr lang="en-US" dirty="0">
                <a:solidFill>
                  <a:schemeClr val="accent6">
                    <a:lumMod val="75000"/>
                  </a:schemeClr>
                </a:solidFill>
              </a:rPr>
              <a:t> — benefit from AI</a:t>
            </a:r>
            <a:r>
              <a:rPr lang="en-US" dirty="0"/>
              <a:t> </a:t>
            </a:r>
            <a:r>
              <a:rPr lang="en-US" sz="2400" i="1" u="sng" dirty="0"/>
              <a:t>without</a:t>
            </a:r>
            <a:r>
              <a:rPr lang="en-US" sz="2400" i="1" dirty="0"/>
              <a:t> </a:t>
            </a:r>
            <a:r>
              <a:rPr lang="en-US" sz="2400" dirty="0"/>
              <a:t>jeopardizing E2EE, data sovereignty</a:t>
            </a:r>
            <a:endParaRPr lang="en-US" sz="2000" dirty="0"/>
          </a:p>
          <a:p>
            <a:pPr lvl="1"/>
            <a:r>
              <a:rPr lang="en-US" sz="2000" b="1" dirty="0"/>
              <a:t>“What’s happening”</a:t>
            </a:r>
            <a:r>
              <a:rPr lang="en-US" sz="2000" dirty="0"/>
              <a:t>:  AI-driven conversation summaries &amp; topic analysis</a:t>
            </a:r>
          </a:p>
          <a:p>
            <a:pPr lvl="1"/>
            <a:r>
              <a:rPr lang="en-US" sz="2000" b="1" dirty="0"/>
              <a:t>“Action items”</a:t>
            </a:r>
            <a:r>
              <a:rPr lang="en-US" sz="2000" dirty="0"/>
              <a:t>:  AI identifies important messages &amp; to-dos from a long backlog</a:t>
            </a:r>
          </a:p>
          <a:p>
            <a:pPr lvl="1"/>
            <a:r>
              <a:rPr lang="en-US" sz="2000" dirty="0"/>
              <a:t>Automated chatbots for handling public FAQs in an open-source project community</a:t>
            </a:r>
          </a:p>
          <a:p>
            <a:pPr>
              <a:spcBef>
                <a:spcPts val="2200"/>
              </a:spcBef>
            </a:pPr>
            <a:r>
              <a:rPr lang="en-US" sz="2400" dirty="0"/>
              <a:t>Longer-term:  share LLM agents’ recipes and bot demos via Matrix</a:t>
            </a:r>
          </a:p>
          <a:p>
            <a:pPr lvl="1"/>
            <a:r>
              <a:rPr lang="en-US" sz="2000" dirty="0"/>
              <a:t>Currently not offered by existing tools like </a:t>
            </a:r>
            <a:r>
              <a:rPr lang="en-US" sz="2000" dirty="0" err="1"/>
              <a:t>ChatGPT</a:t>
            </a:r>
            <a:endParaRPr lang="en-US" sz="2000" dirty="0"/>
          </a:p>
        </p:txBody>
      </p:sp>
      <p:sp>
        <p:nvSpPr>
          <p:cNvPr id="5" name="Slide Number Placeholder 4">
            <a:extLst>
              <a:ext uri="{FF2B5EF4-FFF2-40B4-BE49-F238E27FC236}">
                <a16:creationId xmlns:a16="http://schemas.microsoft.com/office/drawing/2014/main" id="{85101E99-C9ED-560E-AD56-7B869C44F861}"/>
              </a:ext>
            </a:extLst>
          </p:cNvPr>
          <p:cNvSpPr>
            <a:spLocks noGrp="1"/>
          </p:cNvSpPr>
          <p:nvPr>
            <p:ph type="sldNum" sz="quarter" idx="12"/>
          </p:nvPr>
        </p:nvSpPr>
        <p:spPr/>
        <p:txBody>
          <a:bodyPr/>
          <a:lstStyle/>
          <a:p>
            <a:fld id="{7D62C56D-5E74-2945-931D-C07ECBF0F859}" type="slidenum">
              <a:rPr lang="en-US" smtClean="0"/>
              <a:pPr/>
              <a:t>39</a:t>
            </a:fld>
            <a:endParaRPr lang="en-US"/>
          </a:p>
        </p:txBody>
      </p:sp>
      <p:grpSp>
        <p:nvGrpSpPr>
          <p:cNvPr id="7" name="Group 6">
            <a:extLst>
              <a:ext uri="{FF2B5EF4-FFF2-40B4-BE49-F238E27FC236}">
                <a16:creationId xmlns:a16="http://schemas.microsoft.com/office/drawing/2014/main" id="{48E14A64-B622-192B-2448-F13AE1B4C4E3}"/>
              </a:ext>
            </a:extLst>
          </p:cNvPr>
          <p:cNvGrpSpPr/>
          <p:nvPr/>
        </p:nvGrpSpPr>
        <p:grpSpPr>
          <a:xfrm>
            <a:off x="596392" y="1348820"/>
            <a:ext cx="3476443" cy="1018452"/>
            <a:chOff x="669544" y="1173270"/>
            <a:chExt cx="3476443" cy="1018452"/>
          </a:xfrm>
        </p:grpSpPr>
        <p:sp>
          <p:nvSpPr>
            <p:cNvPr id="6" name="Rounded Rectangle 5">
              <a:extLst>
                <a:ext uri="{FF2B5EF4-FFF2-40B4-BE49-F238E27FC236}">
                  <a16:creationId xmlns:a16="http://schemas.microsoft.com/office/drawing/2014/main" id="{6FC857B0-D5C6-6FB7-ADA6-4205D183FB71}"/>
                </a:ext>
              </a:extLst>
            </p:cNvPr>
            <p:cNvSpPr/>
            <p:nvPr/>
          </p:nvSpPr>
          <p:spPr>
            <a:xfrm>
              <a:off x="674933" y="1206177"/>
              <a:ext cx="3461910" cy="897775"/>
            </a:xfrm>
            <a:prstGeom prst="roundRect">
              <a:avLst/>
            </a:prstGeom>
            <a:solidFill>
              <a:schemeClr val="bg1">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2" name="Picture 4">
              <a:extLst>
                <a:ext uri="{FF2B5EF4-FFF2-40B4-BE49-F238E27FC236}">
                  <a16:creationId xmlns:a16="http://schemas.microsoft.com/office/drawing/2014/main" id="{1E4F87D3-49A7-748C-7C96-49EE86C40A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9544" y="1173270"/>
              <a:ext cx="3476443" cy="101845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18FA34D1-D611-F3BF-9E21-6B94F2EB19C6}"/>
              </a:ext>
            </a:extLst>
          </p:cNvPr>
          <p:cNvSpPr txBox="1"/>
          <p:nvPr/>
        </p:nvSpPr>
        <p:spPr>
          <a:xfrm>
            <a:off x="5065776" y="1630559"/>
            <a:ext cx="5029200" cy="400110"/>
          </a:xfrm>
          <a:prstGeom prst="rect">
            <a:avLst/>
          </a:prstGeom>
          <a:noFill/>
        </p:spPr>
        <p:txBody>
          <a:bodyPr wrap="square">
            <a:spAutoFit/>
          </a:bodyPr>
          <a:lstStyle/>
          <a:p>
            <a:r>
              <a:rPr lang="en-US" sz="2000" dirty="0"/>
              <a:t>Discord’s new chat topic summaries</a:t>
            </a:r>
          </a:p>
        </p:txBody>
      </p:sp>
      <p:sp>
        <p:nvSpPr>
          <p:cNvPr id="10" name="Left Arrow 9">
            <a:extLst>
              <a:ext uri="{FF2B5EF4-FFF2-40B4-BE49-F238E27FC236}">
                <a16:creationId xmlns:a16="http://schemas.microsoft.com/office/drawing/2014/main" id="{71050F75-B895-C97C-4B71-1DEB11BAC6B8}"/>
              </a:ext>
            </a:extLst>
          </p:cNvPr>
          <p:cNvSpPr/>
          <p:nvPr/>
        </p:nvSpPr>
        <p:spPr>
          <a:xfrm>
            <a:off x="4297680" y="1735141"/>
            <a:ext cx="630936" cy="200385"/>
          </a:xfrm>
          <a:prstGeom prst="lef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D65BB610-44A2-4DFD-5C61-77FB63FBF7F0}"/>
              </a:ext>
            </a:extLst>
          </p:cNvPr>
          <p:cNvSpPr>
            <a:spLocks noGrp="1"/>
          </p:cNvSpPr>
          <p:nvPr>
            <p:ph type="dt" sz="half" idx="10"/>
          </p:nvPr>
        </p:nvSpPr>
        <p:spPr/>
        <p:txBody>
          <a:bodyPr/>
          <a:lstStyle/>
          <a:p>
            <a:r>
              <a:rPr lang="en-US"/>
              <a:t>Robius: App Dev in Rust</a:t>
            </a:r>
            <a:endParaRPr lang="en-US" dirty="0"/>
          </a:p>
        </p:txBody>
      </p:sp>
      <p:pic>
        <p:nvPicPr>
          <p:cNvPr id="11" name="Picture 10" descr="A logo of a company&#10;&#10;Description automatically generated with medium confidence">
            <a:extLst>
              <a:ext uri="{FF2B5EF4-FFF2-40B4-BE49-F238E27FC236}">
                <a16:creationId xmlns:a16="http://schemas.microsoft.com/office/drawing/2014/main" id="{EF8E680F-7E74-2021-AF48-EA998AAC7A4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318821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0D75015-4F45-27FD-53DF-C67126A1915E}"/>
              </a:ext>
            </a:extLst>
          </p:cNvPr>
          <p:cNvSpPr>
            <a:spLocks noGrp="1"/>
          </p:cNvSpPr>
          <p:nvPr>
            <p:ph type="sldNum" sz="quarter" idx="12"/>
          </p:nvPr>
        </p:nvSpPr>
        <p:spPr/>
        <p:txBody>
          <a:bodyPr/>
          <a:lstStyle/>
          <a:p>
            <a:fld id="{7D62C56D-5E74-2945-931D-C07ECBF0F859}" type="slidenum">
              <a:rPr lang="en-US" smtClean="0"/>
              <a:t>4</a:t>
            </a:fld>
            <a:endParaRPr lang="en-US"/>
          </a:p>
        </p:txBody>
      </p:sp>
      <p:pic>
        <p:nvPicPr>
          <p:cNvPr id="7" name="Picture 4" descr="Mobius Strip Icon 4993362">
            <a:extLst>
              <a:ext uri="{FF2B5EF4-FFF2-40B4-BE49-F238E27FC236}">
                <a16:creationId xmlns:a16="http://schemas.microsoft.com/office/drawing/2014/main" id="{5AD9E5FA-9ACA-E118-8DAA-2095D72B953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9521412">
            <a:off x="-11654" y="7859430"/>
            <a:ext cx="2644055" cy="2644055"/>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F9753383-EBF8-38AD-83BE-DA227901E0B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275"/>
          <a:stretch/>
        </p:blipFill>
        <p:spPr>
          <a:xfrm>
            <a:off x="1798350" y="8597932"/>
            <a:ext cx="2724179" cy="1811118"/>
          </a:xfrm>
          <a:prstGeom prst="rect">
            <a:avLst/>
          </a:prstGeom>
        </p:spPr>
      </p:pic>
      <p:pic>
        <p:nvPicPr>
          <p:cNvPr id="9" name="Graphic 8">
            <a:extLst>
              <a:ext uri="{FF2B5EF4-FFF2-40B4-BE49-F238E27FC236}">
                <a16:creationId xmlns:a16="http://schemas.microsoft.com/office/drawing/2014/main" id="{2E609FEA-AE73-127F-1004-7B63A3A1740B}"/>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137" t="-28587" r="1109" b="-12338"/>
          <a:stretch/>
        </p:blipFill>
        <p:spPr>
          <a:xfrm rot="21168237">
            <a:off x="8979547" y="4867234"/>
            <a:ext cx="1670466" cy="1584782"/>
          </a:xfrm>
          <a:prstGeom prst="ellipse">
            <a:avLst/>
          </a:prstGeom>
        </p:spPr>
      </p:pic>
      <p:sp>
        <p:nvSpPr>
          <p:cNvPr id="22" name="Rounded Rectangular Callout 21">
            <a:extLst>
              <a:ext uri="{FF2B5EF4-FFF2-40B4-BE49-F238E27FC236}">
                <a16:creationId xmlns:a16="http://schemas.microsoft.com/office/drawing/2014/main" id="{5C33AD25-3118-C96A-D46D-2423CADDCFA0}"/>
              </a:ext>
            </a:extLst>
          </p:cNvPr>
          <p:cNvSpPr/>
          <p:nvPr/>
        </p:nvSpPr>
        <p:spPr>
          <a:xfrm>
            <a:off x="916616" y="563729"/>
            <a:ext cx="10181914" cy="3781947"/>
          </a:xfrm>
          <a:prstGeom prst="wedgeRoundRectCallout">
            <a:avLst>
              <a:gd name="adj1" fmla="val 33999"/>
              <a:gd name="adj2" fmla="val 78713"/>
              <a:gd name="adj3" fmla="val 16667"/>
            </a:avLst>
          </a:prstGeom>
          <a:solidFill>
            <a:schemeClr val="bg1">
              <a:lumMod val="85000"/>
            </a:schemeClr>
          </a:solidFill>
          <a:ln>
            <a:noFill/>
          </a:ln>
          <a:effectLst>
            <a:outerShdw blurRad="368148"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marR="0" lvl="0" indent="-514350" algn="l" defTabSz="914400" rtl="0" eaLnBrk="1" fontAlgn="auto" latinLnBrk="0" hangingPunct="1">
              <a:lnSpc>
                <a:spcPct val="90000"/>
              </a:lnSpc>
              <a:spcBef>
                <a:spcPts val="1000"/>
              </a:spcBef>
              <a:spcAft>
                <a:spcPts val="60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Create a multi-platform app dev experience fully in Rust</a:t>
            </a:r>
          </a:p>
          <a:p>
            <a:pPr marL="1371600" marR="0" lvl="1" indent="-230188"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leverage the robust, safe, and performant Rust ecosystem</a:t>
            </a:r>
          </a:p>
          <a:p>
            <a:pPr marL="1371600" lvl="1" indent="-230188">
              <a:lnSpc>
                <a:spcPct val="90000"/>
              </a:lnSpc>
              <a:spcBef>
                <a:spcPts val="500"/>
              </a:spcBef>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avoid dealing with multiple languages/environments</a:t>
            </a:r>
          </a:p>
          <a:p>
            <a:pPr marL="1371600" lvl="1" indent="-230188">
              <a:lnSpc>
                <a:spcPct val="90000"/>
              </a:lnSpc>
              <a:spcBef>
                <a:spcPts val="500"/>
              </a:spcBef>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never write a single line of platform-specific code</a:t>
            </a:r>
          </a:p>
          <a:p>
            <a:pPr marL="685800" lvl="1" indent="-228600">
              <a:lnSpc>
                <a:spcPct val="90000"/>
              </a:lnSpc>
              <a:spcBef>
                <a:spcPts val="500"/>
              </a:spcBef>
              <a:buFont typeface="Arial" panose="020B0604020202020204" pitchFamily="34" charset="0"/>
              <a:buChar char="•"/>
              <a:defRPr/>
            </a:pPr>
            <a:endPar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Make Mobile a first-class concern in the Rust community</a:t>
            </a:r>
          </a:p>
          <a:p>
            <a:pPr marL="828675" marR="0" lvl="1" indent="-227013"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The Rust experience on Mobile feels neglected</a:t>
            </a:r>
          </a:p>
        </p:txBody>
      </p:sp>
      <p:sp>
        <p:nvSpPr>
          <p:cNvPr id="27" name="Title 1">
            <a:extLst>
              <a:ext uri="{FF2B5EF4-FFF2-40B4-BE49-F238E27FC236}">
                <a16:creationId xmlns:a16="http://schemas.microsoft.com/office/drawing/2014/main" id="{4E49225A-8EF8-D419-74BA-9FCC77541DA6}"/>
              </a:ext>
            </a:extLst>
          </p:cNvPr>
          <p:cNvSpPr>
            <a:spLocks noGrp="1"/>
          </p:cNvSpPr>
          <p:nvPr>
            <p:ph type="title"/>
          </p:nvPr>
        </p:nvSpPr>
        <p:spPr>
          <a:xfrm>
            <a:off x="1091079" y="4894456"/>
            <a:ext cx="5753444" cy="1325563"/>
          </a:xfrm>
        </p:spPr>
        <p:txBody>
          <a:bodyPr>
            <a:normAutofit fontScale="90000"/>
          </a:bodyPr>
          <a:lstStyle/>
          <a:p>
            <a:r>
              <a:rPr lang="en-US" dirty="0"/>
              <a:t>Project Robius at a glance</a:t>
            </a:r>
          </a:p>
        </p:txBody>
      </p:sp>
      <p:pic>
        <p:nvPicPr>
          <p:cNvPr id="3" name="Picture 2" descr="A logo of a company&#10;&#10;Description automatically generated with medium confidence">
            <a:extLst>
              <a:ext uri="{FF2B5EF4-FFF2-40B4-BE49-F238E27FC236}">
                <a16:creationId xmlns:a16="http://schemas.microsoft.com/office/drawing/2014/main" id="{DD29FA42-9183-B6AA-AAD2-1B2E6DA5F8A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rot="571141">
            <a:off x="10447263" y="4795574"/>
            <a:ext cx="1077209" cy="1077209"/>
          </a:xfrm>
          <a:prstGeom prst="rect">
            <a:avLst/>
          </a:prstGeom>
        </p:spPr>
      </p:pic>
      <p:sp>
        <p:nvSpPr>
          <p:cNvPr id="4" name="Left Brace 3">
            <a:extLst>
              <a:ext uri="{FF2B5EF4-FFF2-40B4-BE49-F238E27FC236}">
                <a16:creationId xmlns:a16="http://schemas.microsoft.com/office/drawing/2014/main" id="{FA791A86-BC8D-33B6-5384-43F73F6E1768}"/>
              </a:ext>
            </a:extLst>
          </p:cNvPr>
          <p:cNvSpPr/>
          <p:nvPr/>
        </p:nvSpPr>
        <p:spPr>
          <a:xfrm>
            <a:off x="1894770" y="1529697"/>
            <a:ext cx="307649" cy="991314"/>
          </a:xfrm>
          <a:prstGeom prst="leftBrace">
            <a:avLst>
              <a:gd name="adj1" fmla="val 37750"/>
              <a:gd name="adj2" fmla="val 50000"/>
            </a:avLst>
          </a:prstGeom>
          <a:ln>
            <a:solidFill>
              <a:srgbClr val="D26744"/>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C2E025B-D9B7-FA68-7359-55512536606D}"/>
              </a:ext>
            </a:extLst>
          </p:cNvPr>
          <p:cNvSpPr txBox="1"/>
          <p:nvPr/>
        </p:nvSpPr>
        <p:spPr>
          <a:xfrm>
            <a:off x="1091078" y="1640792"/>
            <a:ext cx="884346" cy="769441"/>
          </a:xfrm>
          <a:prstGeom prst="rect">
            <a:avLst/>
          </a:prstGeom>
          <a:noFill/>
        </p:spPr>
        <p:txBody>
          <a:bodyPr wrap="square" rtlCol="0">
            <a:spAutoFit/>
          </a:bodyPr>
          <a:lstStyle/>
          <a:p>
            <a:pPr algn="ctr"/>
            <a:r>
              <a:rPr kumimoji="0" lang="en-US" sz="2200" i="0" u="none" strike="noStrike" kern="1200" cap="none" spc="0" normalizeH="0" baseline="0" noProof="0">
                <a:ln>
                  <a:noFill/>
                </a:ln>
                <a:solidFill>
                  <a:srgbClr val="D26744"/>
                </a:solidFill>
                <a:effectLst/>
                <a:uLnTx/>
                <a:uFillTx/>
                <a:latin typeface="Tenorite" pitchFamily="2" charset="0"/>
                <a:ea typeface="+mn-ea"/>
                <a:cs typeface="+mn-cs"/>
              </a:rPr>
              <a:t>Devs can:</a:t>
            </a:r>
            <a:endParaRPr lang="en-US" sz="2200">
              <a:solidFill>
                <a:srgbClr val="D26744"/>
              </a:solidFill>
            </a:endParaRPr>
          </a:p>
        </p:txBody>
      </p:sp>
      <p:sp>
        <p:nvSpPr>
          <p:cNvPr id="2" name="Date Placeholder 1">
            <a:extLst>
              <a:ext uri="{FF2B5EF4-FFF2-40B4-BE49-F238E27FC236}">
                <a16:creationId xmlns:a16="http://schemas.microsoft.com/office/drawing/2014/main" id="{77949527-5840-91FB-6F81-9EDAF757EB0E}"/>
              </a:ext>
            </a:extLst>
          </p:cNvPr>
          <p:cNvSpPr>
            <a:spLocks noGrp="1"/>
          </p:cNvSpPr>
          <p:nvPr>
            <p:ph type="dt" sz="half" idx="10"/>
          </p:nvPr>
        </p:nvSpPr>
        <p:spPr/>
        <p:txBody>
          <a:bodyPr/>
          <a:lstStyle/>
          <a:p>
            <a:r>
              <a:rPr lang="en-US"/>
              <a:t>Robius: App Dev in Rust</a:t>
            </a:r>
            <a:endParaRPr lang="en-US" dirty="0"/>
          </a:p>
        </p:txBody>
      </p:sp>
      <p:pic>
        <p:nvPicPr>
          <p:cNvPr id="10" name="Picture 9" descr="A logo of a company&#10;&#10;Description automatically generated with medium confidence">
            <a:extLst>
              <a:ext uri="{FF2B5EF4-FFF2-40B4-BE49-F238E27FC236}">
                <a16:creationId xmlns:a16="http://schemas.microsoft.com/office/drawing/2014/main" id="{C9820B09-9B17-C04A-2449-B7D3B975CCC7}"/>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407660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69C0008-29AF-3D4D-4766-E7C07B08BAE0}"/>
              </a:ext>
            </a:extLst>
          </p:cNvPr>
          <p:cNvPicPr>
            <a:picLocks noChangeAspect="1"/>
          </p:cNvPicPr>
          <p:nvPr/>
        </p:nvPicPr>
        <p:blipFill>
          <a:blip r:embed="rId3"/>
          <a:srcRect/>
          <a:stretch/>
        </p:blipFill>
        <p:spPr>
          <a:xfrm>
            <a:off x="132194" y="100986"/>
            <a:ext cx="10665039" cy="6665650"/>
          </a:xfrm>
          <a:prstGeom prst="rect">
            <a:avLst/>
          </a:prstGeom>
          <a:effectLst>
            <a:glow rad="228600">
              <a:schemeClr val="accent3">
                <a:satMod val="175000"/>
                <a:alpha val="40000"/>
              </a:schemeClr>
            </a:glow>
          </a:effectLst>
        </p:spPr>
      </p:pic>
      <p:pic>
        <p:nvPicPr>
          <p:cNvPr id="15" name="Picture 14">
            <a:extLst>
              <a:ext uri="{FF2B5EF4-FFF2-40B4-BE49-F238E27FC236}">
                <a16:creationId xmlns:a16="http://schemas.microsoft.com/office/drawing/2014/main" id="{BE5FE184-29D4-F66D-19FD-349297ACF471}"/>
              </a:ext>
            </a:extLst>
          </p:cNvPr>
          <p:cNvPicPr>
            <a:picLocks noChangeAspect="1"/>
          </p:cNvPicPr>
          <p:nvPr/>
        </p:nvPicPr>
        <p:blipFill rotWithShape="1">
          <a:blip r:embed="rId4"/>
          <a:srcRect l="33333" t="7793" r="24755" b="9863"/>
          <a:stretch/>
        </p:blipFill>
        <p:spPr>
          <a:xfrm>
            <a:off x="6734601" y="775911"/>
            <a:ext cx="4044078" cy="5344947"/>
          </a:xfrm>
          <a:prstGeom prst="rect">
            <a:avLst/>
          </a:prstGeom>
        </p:spPr>
      </p:pic>
      <p:pic>
        <p:nvPicPr>
          <p:cNvPr id="16" name="Picture 15">
            <a:extLst>
              <a:ext uri="{FF2B5EF4-FFF2-40B4-BE49-F238E27FC236}">
                <a16:creationId xmlns:a16="http://schemas.microsoft.com/office/drawing/2014/main" id="{4BAFF162-BDB0-FE3E-45F7-F35239C60295}"/>
              </a:ext>
            </a:extLst>
          </p:cNvPr>
          <p:cNvPicPr>
            <a:picLocks noChangeAspect="1"/>
          </p:cNvPicPr>
          <p:nvPr/>
        </p:nvPicPr>
        <p:blipFill rotWithShape="1">
          <a:blip r:embed="rId4"/>
          <a:srcRect l="32967" t="77521" r="24755" b="14584"/>
          <a:stretch/>
        </p:blipFill>
        <p:spPr>
          <a:xfrm>
            <a:off x="6773495" y="6140224"/>
            <a:ext cx="3976011" cy="499428"/>
          </a:xfrm>
          <a:prstGeom prst="rect">
            <a:avLst/>
          </a:prstGeom>
        </p:spPr>
      </p:pic>
      <p:sp>
        <p:nvSpPr>
          <p:cNvPr id="17" name="Rectangle 16">
            <a:extLst>
              <a:ext uri="{FF2B5EF4-FFF2-40B4-BE49-F238E27FC236}">
                <a16:creationId xmlns:a16="http://schemas.microsoft.com/office/drawing/2014/main" id="{DBDC2C50-5A5E-DFFE-8993-9DCC697A2BE7}"/>
              </a:ext>
            </a:extLst>
          </p:cNvPr>
          <p:cNvSpPr/>
          <p:nvPr/>
        </p:nvSpPr>
        <p:spPr>
          <a:xfrm>
            <a:off x="6773495" y="5234151"/>
            <a:ext cx="3844360" cy="5171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0A96C89-AFF1-8AE9-925E-757371EFB9FD}"/>
              </a:ext>
            </a:extLst>
          </p:cNvPr>
          <p:cNvSpPr/>
          <p:nvPr/>
        </p:nvSpPr>
        <p:spPr>
          <a:xfrm>
            <a:off x="6952892" y="517585"/>
            <a:ext cx="664234" cy="1380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900" dirty="0">
                <a:latin typeface="Aptos" panose="020B0004020202020204" pitchFamily="34" charset="0"/>
              </a:rPr>
              <a:t>AI Chat</a:t>
            </a:r>
          </a:p>
        </p:txBody>
      </p:sp>
      <p:sp>
        <p:nvSpPr>
          <p:cNvPr id="27"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3279408" y="-2044968"/>
            <a:ext cx="5633185"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5C49F-31FA-D19F-B6D4-EB95AB0D240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latin typeface="+mj-lt"/>
                <a:cs typeface="+mj-cs"/>
              </a:rPr>
              <a:t>  Robrix in-app AI chat</a:t>
            </a:r>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5F60F8D-21B5-76B4-3083-C19917DB42A4}"/>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7D62C56D-5E74-2945-931D-C07ECBF0F859}" type="slidenum">
              <a:rPr lang="en-US" sz="1200" smtClean="0">
                <a:solidFill>
                  <a:schemeClr val="bg1"/>
                </a:solidFill>
                <a:latin typeface="Calibri" panose="020F0502020204030204"/>
              </a:rPr>
              <a:pPr>
                <a:spcAft>
                  <a:spcPts val="600"/>
                </a:spcAft>
                <a:defRPr/>
              </a:pPr>
              <a:t>40</a:t>
            </a:fld>
            <a:endParaRPr lang="en-US" sz="1200">
              <a:solidFill>
                <a:schemeClr val="bg1"/>
              </a:solidFill>
              <a:latin typeface="Calibri" panose="020F0502020204030204"/>
            </a:endParaRPr>
          </a:p>
        </p:txBody>
      </p:sp>
      <p:sp>
        <p:nvSpPr>
          <p:cNvPr id="10" name="TextBox 9">
            <a:extLst>
              <a:ext uri="{FF2B5EF4-FFF2-40B4-BE49-F238E27FC236}">
                <a16:creationId xmlns:a16="http://schemas.microsoft.com/office/drawing/2014/main" id="{7C0A156A-1FAE-4175-5801-064B9D6A3651}"/>
              </a:ext>
            </a:extLst>
          </p:cNvPr>
          <p:cNvSpPr txBox="1"/>
          <p:nvPr/>
        </p:nvSpPr>
        <p:spPr>
          <a:xfrm>
            <a:off x="13270230" y="3246120"/>
            <a:ext cx="184731" cy="369332"/>
          </a:xfrm>
          <a:prstGeom prst="rect">
            <a:avLst/>
          </a:prstGeom>
          <a:noFill/>
        </p:spPr>
        <p:txBody>
          <a:bodyPr wrap="none" rtlCol="0">
            <a:spAutoFit/>
          </a:bodyPr>
          <a:lstStyle/>
          <a:p>
            <a:endParaRPr lang="en-US" dirty="0"/>
          </a:p>
        </p:txBody>
      </p:sp>
      <p:sp>
        <p:nvSpPr>
          <p:cNvPr id="3" name="Date Placeholder 2">
            <a:extLst>
              <a:ext uri="{FF2B5EF4-FFF2-40B4-BE49-F238E27FC236}">
                <a16:creationId xmlns:a16="http://schemas.microsoft.com/office/drawing/2014/main" id="{E9FE4C9A-3EAD-4D3A-111B-9E596811E39B}"/>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160504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00C1E7-CB34-6847-4EF8-830EB45EEDD5}"/>
              </a:ext>
            </a:extLst>
          </p:cNvPr>
          <p:cNvPicPr>
            <a:picLocks noChangeAspect="1"/>
          </p:cNvPicPr>
          <p:nvPr/>
        </p:nvPicPr>
        <p:blipFill>
          <a:blip r:embed="rId3"/>
          <a:srcRect/>
          <a:stretch/>
        </p:blipFill>
        <p:spPr>
          <a:xfrm>
            <a:off x="132194" y="100986"/>
            <a:ext cx="10665039" cy="6665650"/>
          </a:xfrm>
          <a:prstGeom prst="rect">
            <a:avLst/>
          </a:prstGeom>
          <a:effectLst>
            <a:glow rad="228600">
              <a:schemeClr val="accent3">
                <a:satMod val="175000"/>
                <a:alpha val="40000"/>
              </a:schemeClr>
            </a:glow>
          </a:effectLst>
        </p:spPr>
      </p:pic>
      <p:sp>
        <p:nvSpPr>
          <p:cNvPr id="5" name="Slide Number Placeholder 4">
            <a:extLst>
              <a:ext uri="{FF2B5EF4-FFF2-40B4-BE49-F238E27FC236}">
                <a16:creationId xmlns:a16="http://schemas.microsoft.com/office/drawing/2014/main" id="{E8DAADED-E1F4-E294-C7AF-02AFC849DA64}"/>
              </a:ext>
            </a:extLst>
          </p:cNvPr>
          <p:cNvSpPr>
            <a:spLocks noGrp="1"/>
          </p:cNvSpPr>
          <p:nvPr>
            <p:ph type="sldNum" sz="quarter" idx="12"/>
          </p:nvPr>
        </p:nvSpPr>
        <p:spPr/>
        <p:txBody>
          <a:bodyPr/>
          <a:lstStyle/>
          <a:p>
            <a:fld id="{7D62C56D-5E74-2945-931D-C07ECBF0F859}" type="slidenum">
              <a:rPr lang="en-US" smtClean="0"/>
              <a:pPr/>
              <a:t>41</a:t>
            </a:fld>
            <a:endParaRPr lang="en-US"/>
          </a:p>
        </p:txBody>
      </p:sp>
      <p:pic>
        <p:nvPicPr>
          <p:cNvPr id="6" name="Picture 5">
            <a:extLst>
              <a:ext uri="{FF2B5EF4-FFF2-40B4-BE49-F238E27FC236}">
                <a16:creationId xmlns:a16="http://schemas.microsoft.com/office/drawing/2014/main" id="{2905B99F-A8F4-125E-77A2-475C7B7E40BC}"/>
              </a:ext>
            </a:extLst>
          </p:cNvPr>
          <p:cNvPicPr>
            <a:picLocks noChangeAspect="1"/>
          </p:cNvPicPr>
          <p:nvPr/>
        </p:nvPicPr>
        <p:blipFill rotWithShape="1">
          <a:blip r:embed="rId4"/>
          <a:srcRect l="33333" t="7793" r="24755" b="9863"/>
          <a:stretch/>
        </p:blipFill>
        <p:spPr>
          <a:xfrm>
            <a:off x="6734601" y="775911"/>
            <a:ext cx="4044078" cy="5344947"/>
          </a:xfrm>
          <a:prstGeom prst="rect">
            <a:avLst/>
          </a:prstGeom>
        </p:spPr>
      </p:pic>
      <p:pic>
        <p:nvPicPr>
          <p:cNvPr id="8" name="Picture 7">
            <a:extLst>
              <a:ext uri="{FF2B5EF4-FFF2-40B4-BE49-F238E27FC236}">
                <a16:creationId xmlns:a16="http://schemas.microsoft.com/office/drawing/2014/main" id="{70F2B0D1-5538-CBFF-462E-510BA3C5FDB7}"/>
              </a:ext>
            </a:extLst>
          </p:cNvPr>
          <p:cNvPicPr>
            <a:picLocks noChangeAspect="1"/>
          </p:cNvPicPr>
          <p:nvPr/>
        </p:nvPicPr>
        <p:blipFill rotWithShape="1">
          <a:blip r:embed="rId4"/>
          <a:srcRect l="32967" t="77521" r="24755" b="14584"/>
          <a:stretch/>
        </p:blipFill>
        <p:spPr>
          <a:xfrm>
            <a:off x="6773495" y="6140224"/>
            <a:ext cx="3976011" cy="499428"/>
          </a:xfrm>
          <a:prstGeom prst="rect">
            <a:avLst/>
          </a:prstGeom>
        </p:spPr>
      </p:pic>
      <p:sp>
        <p:nvSpPr>
          <p:cNvPr id="9" name="Rectangle 8">
            <a:extLst>
              <a:ext uri="{FF2B5EF4-FFF2-40B4-BE49-F238E27FC236}">
                <a16:creationId xmlns:a16="http://schemas.microsoft.com/office/drawing/2014/main" id="{DB897F4E-9527-12CC-CA51-CDEF508AFDB8}"/>
              </a:ext>
            </a:extLst>
          </p:cNvPr>
          <p:cNvSpPr/>
          <p:nvPr/>
        </p:nvSpPr>
        <p:spPr>
          <a:xfrm>
            <a:off x="6773495" y="5234151"/>
            <a:ext cx="3844360" cy="5171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F871CCC-24EA-EC66-CAA9-E9B25E7022CF}"/>
              </a:ext>
            </a:extLst>
          </p:cNvPr>
          <p:cNvSpPr/>
          <p:nvPr/>
        </p:nvSpPr>
        <p:spPr>
          <a:xfrm>
            <a:off x="6952892" y="517585"/>
            <a:ext cx="664234" cy="13802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en-US" sz="900" dirty="0">
                <a:latin typeface="Aptos" panose="020B0004020202020204" pitchFamily="34" charset="0"/>
              </a:rPr>
              <a:t>AI Chat</a:t>
            </a:r>
          </a:p>
        </p:txBody>
      </p:sp>
      <p:sp>
        <p:nvSpPr>
          <p:cNvPr id="11" name="Rounded Rectangle 10">
            <a:extLst>
              <a:ext uri="{FF2B5EF4-FFF2-40B4-BE49-F238E27FC236}">
                <a16:creationId xmlns:a16="http://schemas.microsoft.com/office/drawing/2014/main" id="{0E889553-B0C3-EE31-27E1-F887EF99E3B3}"/>
              </a:ext>
            </a:extLst>
          </p:cNvPr>
          <p:cNvSpPr/>
          <p:nvPr/>
        </p:nvSpPr>
        <p:spPr>
          <a:xfrm>
            <a:off x="10942136" y="592980"/>
            <a:ext cx="1155512" cy="964459"/>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AI model is user’s choice</a:t>
            </a:r>
          </a:p>
        </p:txBody>
      </p:sp>
      <p:sp>
        <p:nvSpPr>
          <p:cNvPr id="12" name="Left Arrow 11">
            <a:extLst>
              <a:ext uri="{FF2B5EF4-FFF2-40B4-BE49-F238E27FC236}">
                <a16:creationId xmlns:a16="http://schemas.microsoft.com/office/drawing/2014/main" id="{6ECA18D8-A728-EB60-94CC-9E9A1B811F6D}"/>
              </a:ext>
            </a:extLst>
          </p:cNvPr>
          <p:cNvSpPr/>
          <p:nvPr/>
        </p:nvSpPr>
        <p:spPr>
          <a:xfrm>
            <a:off x="9848088" y="1024798"/>
            <a:ext cx="1094048" cy="122892"/>
          </a:xfrm>
          <a:prstGeom prst="lef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9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C3BF-E50B-B24A-C52B-ADF3FE077307}"/>
              </a:ext>
            </a:extLst>
          </p:cNvPr>
          <p:cNvSpPr>
            <a:spLocks noGrp="1"/>
          </p:cNvSpPr>
          <p:nvPr>
            <p:ph type="title"/>
          </p:nvPr>
        </p:nvSpPr>
        <p:spPr>
          <a:xfrm>
            <a:off x="449580" y="45335"/>
            <a:ext cx="11460480" cy="1325563"/>
          </a:xfrm>
        </p:spPr>
        <p:txBody>
          <a:bodyPr>
            <a:normAutofit/>
          </a:bodyPr>
          <a:lstStyle/>
          <a:p>
            <a:r>
              <a:rPr lang="en-US" dirty="0"/>
              <a:t>Stage 3 — a community hub  </a:t>
            </a:r>
            <a:r>
              <a:rPr lang="en-US" sz="3600" dirty="0">
                <a:solidFill>
                  <a:schemeClr val="bg1">
                    <a:lumMod val="65000"/>
                  </a:schemeClr>
                </a:solidFill>
              </a:rPr>
              <a:t>(for open-source devs)</a:t>
            </a:r>
          </a:p>
        </p:txBody>
      </p:sp>
      <p:sp>
        <p:nvSpPr>
          <p:cNvPr id="5" name="Slide Number Placeholder 4">
            <a:extLst>
              <a:ext uri="{FF2B5EF4-FFF2-40B4-BE49-F238E27FC236}">
                <a16:creationId xmlns:a16="http://schemas.microsoft.com/office/drawing/2014/main" id="{4D8D655D-FA87-953C-7C59-A1CEEF487238}"/>
              </a:ext>
            </a:extLst>
          </p:cNvPr>
          <p:cNvSpPr>
            <a:spLocks noGrp="1"/>
          </p:cNvSpPr>
          <p:nvPr>
            <p:ph type="sldNum" sz="quarter" idx="12"/>
          </p:nvPr>
        </p:nvSpPr>
        <p:spPr/>
        <p:txBody>
          <a:bodyPr/>
          <a:lstStyle/>
          <a:p>
            <a:fld id="{7D62C56D-5E74-2945-931D-C07ECBF0F859}" type="slidenum">
              <a:rPr lang="en-US" smtClean="0"/>
              <a:pPr/>
              <a:t>42</a:t>
            </a:fld>
            <a:endParaRPr lang="en-US"/>
          </a:p>
        </p:txBody>
      </p:sp>
      <p:pic>
        <p:nvPicPr>
          <p:cNvPr id="8" name="Picture 7">
            <a:extLst>
              <a:ext uri="{FF2B5EF4-FFF2-40B4-BE49-F238E27FC236}">
                <a16:creationId xmlns:a16="http://schemas.microsoft.com/office/drawing/2014/main" id="{25B96D48-51AC-AFB9-CD3C-7F604340104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789695" y="1417953"/>
            <a:ext cx="2685292" cy="1951672"/>
          </a:xfrm>
          <a:prstGeom prst="rect">
            <a:avLst/>
          </a:prstGeom>
          <a:effectLst>
            <a:outerShdw blurRad="273535" dir="15301346" sx="99415" sy="99415" algn="tl" rotWithShape="0">
              <a:prstClr val="black">
                <a:alpha val="40000"/>
              </a:prstClr>
            </a:outerShdw>
          </a:effectLst>
        </p:spPr>
      </p:pic>
      <p:pic>
        <p:nvPicPr>
          <p:cNvPr id="1026" name="Picture 2">
            <a:extLst>
              <a:ext uri="{FF2B5EF4-FFF2-40B4-BE49-F238E27FC236}">
                <a16:creationId xmlns:a16="http://schemas.microsoft.com/office/drawing/2014/main" id="{62B36340-9C0A-FB08-73E5-63FDF755B91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035579" y="1417953"/>
            <a:ext cx="3468283" cy="1951672"/>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E3DF9B4-7777-32FB-333B-574E25A8C31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28385" t="3839" r="5202" b="7674"/>
          <a:stretch/>
        </p:blipFill>
        <p:spPr>
          <a:xfrm>
            <a:off x="541910" y="1394232"/>
            <a:ext cx="1689322" cy="1951672"/>
          </a:xfrm>
          <a:prstGeom prst="rect">
            <a:avLst/>
          </a:prstGeom>
          <a:effectLst>
            <a:outerShdw blurRad="273535" dir="15301346" sx="99415" sy="99415" algn="tl" rotWithShape="0">
              <a:prstClr val="black">
                <a:alpha val="40000"/>
              </a:prstClr>
            </a:outerShdw>
          </a:effectLst>
        </p:spPr>
      </p:pic>
      <p:pic>
        <p:nvPicPr>
          <p:cNvPr id="10" name="Picture 9">
            <a:extLst>
              <a:ext uri="{FF2B5EF4-FFF2-40B4-BE49-F238E27FC236}">
                <a16:creationId xmlns:a16="http://schemas.microsoft.com/office/drawing/2014/main" id="{B9D70E5D-A24B-78A5-BC3E-0E3E67F228D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66122" y="4085497"/>
            <a:ext cx="2333872" cy="2056882"/>
          </a:xfrm>
          <a:prstGeom prst="rect">
            <a:avLst/>
          </a:prstGeom>
          <a:effectLst>
            <a:outerShdw blurRad="273535" dir="15301346" sx="99415" sy="99415" algn="tl" rotWithShape="0">
              <a:prstClr val="black">
                <a:alpha val="40000"/>
              </a:prstClr>
            </a:outerShdw>
          </a:effectLst>
        </p:spPr>
      </p:pic>
      <p:pic>
        <p:nvPicPr>
          <p:cNvPr id="1028" name="Picture 4">
            <a:extLst>
              <a:ext uri="{FF2B5EF4-FFF2-40B4-BE49-F238E27FC236}">
                <a16:creationId xmlns:a16="http://schemas.microsoft.com/office/drawing/2014/main" id="{E0507ADF-E0B3-D632-2873-8EA51882DAA8}"/>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l="1305" t="2213" r="25139" b="17971"/>
          <a:stretch/>
        </p:blipFill>
        <p:spPr bwMode="auto">
          <a:xfrm>
            <a:off x="3650829" y="4085497"/>
            <a:ext cx="3211948" cy="2056882"/>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C799E0-FC93-DC8A-1963-63AE77B39623}"/>
              </a:ext>
            </a:extLst>
          </p:cNvPr>
          <p:cNvSpPr txBox="1"/>
          <p:nvPr/>
        </p:nvSpPr>
        <p:spPr>
          <a:xfrm>
            <a:off x="541909" y="3393347"/>
            <a:ext cx="1689323" cy="369332"/>
          </a:xfrm>
          <a:prstGeom prst="rect">
            <a:avLst/>
          </a:prstGeom>
          <a:noFill/>
        </p:spPr>
        <p:txBody>
          <a:bodyPr wrap="square" rtlCol="0">
            <a:spAutoFit/>
          </a:bodyPr>
          <a:lstStyle/>
          <a:p>
            <a:pPr algn="ctr"/>
            <a:r>
              <a:rPr lang="en-US" b="1"/>
              <a:t>Chat</a:t>
            </a:r>
            <a:r>
              <a:rPr lang="en-US"/>
              <a:t> </a:t>
            </a:r>
            <a:r>
              <a:rPr lang="en-US">
                <a:solidFill>
                  <a:schemeClr val="bg1">
                    <a:lumMod val="65000"/>
                  </a:schemeClr>
                </a:solidFill>
              </a:rPr>
              <a:t>(Matrix)</a:t>
            </a:r>
          </a:p>
        </p:txBody>
      </p:sp>
      <p:sp>
        <p:nvSpPr>
          <p:cNvPr id="12" name="TextBox 11">
            <a:extLst>
              <a:ext uri="{FF2B5EF4-FFF2-40B4-BE49-F238E27FC236}">
                <a16:creationId xmlns:a16="http://schemas.microsoft.com/office/drawing/2014/main" id="{85B88D97-91A0-0F9D-FBF8-3E503F65E6E4}"/>
              </a:ext>
            </a:extLst>
          </p:cNvPr>
          <p:cNvSpPr txBox="1"/>
          <p:nvPr/>
        </p:nvSpPr>
        <p:spPr>
          <a:xfrm>
            <a:off x="2783158" y="3393347"/>
            <a:ext cx="2682675" cy="369332"/>
          </a:xfrm>
          <a:prstGeom prst="rect">
            <a:avLst/>
          </a:prstGeom>
          <a:noFill/>
        </p:spPr>
        <p:txBody>
          <a:bodyPr wrap="square" rtlCol="0">
            <a:spAutoFit/>
          </a:bodyPr>
          <a:lstStyle/>
          <a:p>
            <a:pPr algn="ctr"/>
            <a:r>
              <a:rPr lang="en-US" b="1" dirty="0"/>
              <a:t>Microblogs</a:t>
            </a:r>
            <a:r>
              <a:rPr lang="en-US" dirty="0"/>
              <a:t> </a:t>
            </a:r>
            <a:r>
              <a:rPr lang="en-US" dirty="0">
                <a:solidFill>
                  <a:schemeClr val="bg1">
                    <a:lumMod val="65000"/>
                  </a:schemeClr>
                </a:solidFill>
              </a:rPr>
              <a:t>(Mastodon)</a:t>
            </a:r>
          </a:p>
        </p:txBody>
      </p:sp>
      <p:sp>
        <p:nvSpPr>
          <p:cNvPr id="13" name="TextBox 12">
            <a:extLst>
              <a:ext uri="{FF2B5EF4-FFF2-40B4-BE49-F238E27FC236}">
                <a16:creationId xmlns:a16="http://schemas.microsoft.com/office/drawing/2014/main" id="{B4F3FBCE-A794-5623-9264-00221FF1D839}"/>
              </a:ext>
            </a:extLst>
          </p:cNvPr>
          <p:cNvSpPr txBox="1"/>
          <p:nvPr/>
        </p:nvSpPr>
        <p:spPr>
          <a:xfrm>
            <a:off x="6031002" y="3393347"/>
            <a:ext cx="3468283" cy="369332"/>
          </a:xfrm>
          <a:prstGeom prst="rect">
            <a:avLst/>
          </a:prstGeom>
          <a:noFill/>
        </p:spPr>
        <p:txBody>
          <a:bodyPr wrap="square" rtlCol="0">
            <a:spAutoFit/>
          </a:bodyPr>
          <a:lstStyle/>
          <a:p>
            <a:pPr algn="ctr"/>
            <a:r>
              <a:rPr lang="en-US" b="1"/>
              <a:t>Community Forums</a:t>
            </a:r>
            <a:r>
              <a:rPr lang="en-US"/>
              <a:t> </a:t>
            </a:r>
            <a:r>
              <a:rPr lang="en-US">
                <a:solidFill>
                  <a:schemeClr val="bg1">
                    <a:lumMod val="65000"/>
                  </a:schemeClr>
                </a:solidFill>
              </a:rPr>
              <a:t>(</a:t>
            </a:r>
            <a:r>
              <a:rPr lang="en-US" err="1">
                <a:solidFill>
                  <a:schemeClr val="bg1">
                    <a:lumMod val="65000"/>
                  </a:schemeClr>
                </a:solidFill>
              </a:rPr>
              <a:t>Lemmy</a:t>
            </a:r>
            <a:r>
              <a:rPr lang="en-US">
                <a:solidFill>
                  <a:schemeClr val="bg1">
                    <a:lumMod val="65000"/>
                  </a:schemeClr>
                </a:solidFill>
              </a:rPr>
              <a:t>)</a:t>
            </a:r>
          </a:p>
        </p:txBody>
      </p:sp>
      <p:sp>
        <p:nvSpPr>
          <p:cNvPr id="14" name="TextBox 13">
            <a:extLst>
              <a:ext uri="{FF2B5EF4-FFF2-40B4-BE49-F238E27FC236}">
                <a16:creationId xmlns:a16="http://schemas.microsoft.com/office/drawing/2014/main" id="{75C48641-A418-769C-CCA9-D42EC6DCCE74}"/>
              </a:ext>
            </a:extLst>
          </p:cNvPr>
          <p:cNvSpPr txBox="1"/>
          <p:nvPr/>
        </p:nvSpPr>
        <p:spPr>
          <a:xfrm>
            <a:off x="781976" y="6198373"/>
            <a:ext cx="2330996" cy="369332"/>
          </a:xfrm>
          <a:prstGeom prst="rect">
            <a:avLst/>
          </a:prstGeom>
          <a:noFill/>
        </p:spPr>
        <p:txBody>
          <a:bodyPr wrap="square" rtlCol="0">
            <a:spAutoFit/>
          </a:bodyPr>
          <a:lstStyle/>
          <a:p>
            <a:pPr algn="ctr"/>
            <a:r>
              <a:rPr lang="en-US" b="1"/>
              <a:t>Code [re]view </a:t>
            </a:r>
            <a:r>
              <a:rPr lang="en-US">
                <a:solidFill>
                  <a:schemeClr val="bg1">
                    <a:lumMod val="65000"/>
                  </a:schemeClr>
                </a:solidFill>
              </a:rPr>
              <a:t>(git)</a:t>
            </a:r>
          </a:p>
        </p:txBody>
      </p:sp>
      <p:sp>
        <p:nvSpPr>
          <p:cNvPr id="15" name="TextBox 14">
            <a:extLst>
              <a:ext uri="{FF2B5EF4-FFF2-40B4-BE49-F238E27FC236}">
                <a16:creationId xmlns:a16="http://schemas.microsoft.com/office/drawing/2014/main" id="{B012C2E4-F512-1206-3EFA-2FFC45BC4511}"/>
              </a:ext>
            </a:extLst>
          </p:cNvPr>
          <p:cNvSpPr txBox="1"/>
          <p:nvPr/>
        </p:nvSpPr>
        <p:spPr>
          <a:xfrm>
            <a:off x="3650830" y="6201209"/>
            <a:ext cx="3211947" cy="369332"/>
          </a:xfrm>
          <a:prstGeom prst="rect">
            <a:avLst/>
          </a:prstGeom>
          <a:noFill/>
        </p:spPr>
        <p:txBody>
          <a:bodyPr wrap="square" rtlCol="0">
            <a:spAutoFit/>
          </a:bodyPr>
          <a:lstStyle/>
          <a:p>
            <a:pPr algn="ctr"/>
            <a:r>
              <a:rPr lang="en-US" b="1"/>
              <a:t>Notes</a:t>
            </a:r>
            <a:endParaRPr lang="en-US"/>
          </a:p>
        </p:txBody>
      </p:sp>
      <p:pic>
        <p:nvPicPr>
          <p:cNvPr id="16" name="Picture 15">
            <a:extLst>
              <a:ext uri="{FF2B5EF4-FFF2-40B4-BE49-F238E27FC236}">
                <a16:creationId xmlns:a16="http://schemas.microsoft.com/office/drawing/2014/main" id="{CE55D9E3-F884-0A7C-7340-6CED64C9EC6A}"/>
              </a:ext>
            </a:extLst>
          </p:cNvPr>
          <p:cNvPicPr>
            <a:picLocks noChangeAspect="1"/>
          </p:cNvPicPr>
          <p:nvPr/>
        </p:nvPicPr>
        <p:blipFill rotWithShape="1">
          <a:blip r:embed="rId8"/>
          <a:srcRect t="602"/>
          <a:stretch/>
        </p:blipFill>
        <p:spPr>
          <a:xfrm>
            <a:off x="10059218" y="1412398"/>
            <a:ext cx="1608926" cy="1933505"/>
          </a:xfrm>
          <a:prstGeom prst="rect">
            <a:avLst/>
          </a:prstGeom>
          <a:effectLst>
            <a:outerShdw blurRad="273535" dir="15301346" sx="99415" sy="99415" algn="tl" rotWithShape="0">
              <a:prstClr val="black">
                <a:alpha val="40000"/>
              </a:prstClr>
            </a:outerShdw>
          </a:effectLst>
        </p:spPr>
      </p:pic>
      <p:sp>
        <p:nvSpPr>
          <p:cNvPr id="17" name="TextBox 16">
            <a:extLst>
              <a:ext uri="{FF2B5EF4-FFF2-40B4-BE49-F238E27FC236}">
                <a16:creationId xmlns:a16="http://schemas.microsoft.com/office/drawing/2014/main" id="{49D682C8-6C0C-CFEC-CC80-BC5F5E809F47}"/>
              </a:ext>
            </a:extLst>
          </p:cNvPr>
          <p:cNvSpPr txBox="1"/>
          <p:nvPr/>
        </p:nvSpPr>
        <p:spPr>
          <a:xfrm>
            <a:off x="10059218" y="3393347"/>
            <a:ext cx="1591134" cy="590931"/>
          </a:xfrm>
          <a:prstGeom prst="rect">
            <a:avLst/>
          </a:prstGeom>
          <a:noFill/>
        </p:spPr>
        <p:txBody>
          <a:bodyPr wrap="square" rtlCol="0">
            <a:spAutoFit/>
          </a:bodyPr>
          <a:lstStyle/>
          <a:p>
            <a:pPr algn="ctr">
              <a:lnSpc>
                <a:spcPct val="90000"/>
              </a:lnSpc>
            </a:pPr>
            <a:r>
              <a:rPr lang="en-US" b="1"/>
              <a:t>Notifications, activity pane</a:t>
            </a:r>
            <a:endParaRPr lang="en-US"/>
          </a:p>
        </p:txBody>
      </p:sp>
      <p:pic>
        <p:nvPicPr>
          <p:cNvPr id="1030" name="Picture 6">
            <a:extLst>
              <a:ext uri="{FF2B5EF4-FFF2-40B4-BE49-F238E27FC236}">
                <a16:creationId xmlns:a16="http://schemas.microsoft.com/office/drawing/2014/main" id="{AA2740AE-758B-25C8-DF22-1F9AC4EAB0BD}"/>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7366107" y="4103122"/>
            <a:ext cx="3716905" cy="2056882"/>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84FD201-02F8-890B-80B1-BBE7474754DE}"/>
              </a:ext>
            </a:extLst>
          </p:cNvPr>
          <p:cNvSpPr txBox="1"/>
          <p:nvPr/>
        </p:nvSpPr>
        <p:spPr>
          <a:xfrm>
            <a:off x="7366107" y="6198373"/>
            <a:ext cx="3716905" cy="369332"/>
          </a:xfrm>
          <a:prstGeom prst="rect">
            <a:avLst/>
          </a:prstGeom>
          <a:noFill/>
        </p:spPr>
        <p:txBody>
          <a:bodyPr wrap="square" rtlCol="0">
            <a:spAutoFit/>
          </a:bodyPr>
          <a:lstStyle/>
          <a:p>
            <a:pPr algn="ctr"/>
            <a:r>
              <a:rPr lang="en-US" b="1"/>
              <a:t>News feeds</a:t>
            </a:r>
            <a:r>
              <a:rPr lang="en-US"/>
              <a:t> </a:t>
            </a:r>
            <a:r>
              <a:rPr lang="en-US">
                <a:solidFill>
                  <a:schemeClr val="bg1">
                    <a:lumMod val="65000"/>
                  </a:schemeClr>
                </a:solidFill>
              </a:rPr>
              <a:t>(RSS)</a:t>
            </a:r>
          </a:p>
        </p:txBody>
      </p:sp>
      <p:sp>
        <p:nvSpPr>
          <p:cNvPr id="4" name="Date Placeholder 3">
            <a:extLst>
              <a:ext uri="{FF2B5EF4-FFF2-40B4-BE49-F238E27FC236}">
                <a16:creationId xmlns:a16="http://schemas.microsoft.com/office/drawing/2014/main" id="{6E9611F2-240B-D8BE-FF1F-0E2601F86EF7}"/>
              </a:ext>
            </a:extLst>
          </p:cNvPr>
          <p:cNvSpPr>
            <a:spLocks noGrp="1"/>
          </p:cNvSpPr>
          <p:nvPr>
            <p:ph type="dt" sz="half" idx="10"/>
          </p:nvPr>
        </p:nvSpPr>
        <p:spPr>
          <a:xfrm>
            <a:off x="316524" y="6505820"/>
            <a:ext cx="2514014" cy="365125"/>
          </a:xfrm>
        </p:spPr>
        <p:txBody>
          <a:bodyPr/>
          <a:lstStyle/>
          <a:p>
            <a:r>
              <a:rPr lang="en-US" dirty="0"/>
              <a:t>Robius: App Dev in Rust</a:t>
            </a:r>
          </a:p>
        </p:txBody>
      </p:sp>
      <p:pic>
        <p:nvPicPr>
          <p:cNvPr id="6" name="Picture 5" descr="A logo of a company&#10;&#10;Description automatically generated with medium confidence">
            <a:extLst>
              <a:ext uri="{FF2B5EF4-FFF2-40B4-BE49-F238E27FC236}">
                <a16:creationId xmlns:a16="http://schemas.microsoft.com/office/drawing/2014/main" id="{9C5E5301-72FC-18EE-8FD8-58040856809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0492" y="6562939"/>
            <a:ext cx="261619" cy="261619"/>
          </a:xfrm>
          <a:prstGeom prst="rect">
            <a:avLst/>
          </a:prstGeom>
        </p:spPr>
      </p:pic>
    </p:spTree>
    <p:extLst>
      <p:ext uri="{BB962C8B-B14F-4D97-AF65-F5344CB8AC3E}">
        <p14:creationId xmlns:p14="http://schemas.microsoft.com/office/powerpoint/2010/main" val="26991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E0507ADF-E0B3-D632-2873-8EA51882DAA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305" t="2213" r="25139" b="17971"/>
          <a:stretch/>
        </p:blipFill>
        <p:spPr bwMode="auto">
          <a:xfrm>
            <a:off x="5315093" y="2569787"/>
            <a:ext cx="1813062" cy="1161056"/>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012C2E4-F512-1206-3EFA-2FFC45BC4511}"/>
              </a:ext>
            </a:extLst>
          </p:cNvPr>
          <p:cNvSpPr txBox="1"/>
          <p:nvPr/>
        </p:nvSpPr>
        <p:spPr>
          <a:xfrm>
            <a:off x="5315094" y="3737249"/>
            <a:ext cx="1813062" cy="307777"/>
          </a:xfrm>
          <a:prstGeom prst="rect">
            <a:avLst/>
          </a:prstGeom>
          <a:noFill/>
        </p:spPr>
        <p:txBody>
          <a:bodyPr wrap="square" rtlCol="0">
            <a:spAutoFit/>
          </a:bodyPr>
          <a:lstStyle/>
          <a:p>
            <a:pPr algn="ctr"/>
            <a:r>
              <a:rPr lang="en-US" sz="1400" b="1"/>
              <a:t>Notes</a:t>
            </a:r>
          </a:p>
        </p:txBody>
      </p:sp>
      <p:sp>
        <p:nvSpPr>
          <p:cNvPr id="11" name="TextBox 10">
            <a:extLst>
              <a:ext uri="{FF2B5EF4-FFF2-40B4-BE49-F238E27FC236}">
                <a16:creationId xmlns:a16="http://schemas.microsoft.com/office/drawing/2014/main" id="{84C799E0-FC93-DC8A-1963-63AE77B39623}"/>
              </a:ext>
            </a:extLst>
          </p:cNvPr>
          <p:cNvSpPr txBox="1"/>
          <p:nvPr/>
        </p:nvSpPr>
        <p:spPr>
          <a:xfrm>
            <a:off x="7494170" y="3679520"/>
            <a:ext cx="953578" cy="523220"/>
          </a:xfrm>
          <a:prstGeom prst="rect">
            <a:avLst/>
          </a:prstGeom>
          <a:noFill/>
        </p:spPr>
        <p:txBody>
          <a:bodyPr wrap="square" rtlCol="0">
            <a:spAutoFit/>
          </a:bodyPr>
          <a:lstStyle/>
          <a:p>
            <a:pPr algn="ctr"/>
            <a:r>
              <a:rPr lang="en-US" sz="1400" b="1"/>
              <a:t>Chat</a:t>
            </a:r>
            <a:r>
              <a:rPr lang="en-US" sz="1400"/>
              <a:t> </a:t>
            </a:r>
            <a:r>
              <a:rPr lang="en-US" sz="1400">
                <a:solidFill>
                  <a:schemeClr val="bg1">
                    <a:lumMod val="65000"/>
                  </a:schemeClr>
                </a:solidFill>
              </a:rPr>
              <a:t>(Matrix)</a:t>
            </a:r>
          </a:p>
        </p:txBody>
      </p:sp>
      <p:pic>
        <p:nvPicPr>
          <p:cNvPr id="9" name="Picture 8">
            <a:extLst>
              <a:ext uri="{FF2B5EF4-FFF2-40B4-BE49-F238E27FC236}">
                <a16:creationId xmlns:a16="http://schemas.microsoft.com/office/drawing/2014/main" id="{9E3DF9B4-7777-32FB-333B-574E25A8C31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8385" t="3839" r="5202" b="7674"/>
          <a:stretch/>
        </p:blipFill>
        <p:spPr>
          <a:xfrm>
            <a:off x="7494170" y="2546370"/>
            <a:ext cx="953578" cy="1101668"/>
          </a:xfrm>
          <a:prstGeom prst="rect">
            <a:avLst/>
          </a:prstGeom>
          <a:effectLst>
            <a:outerShdw blurRad="273535" dir="15301346" sx="99415" sy="99415" algn="tl" rotWithShape="0">
              <a:prstClr val="black">
                <a:alpha val="40000"/>
              </a:prstClr>
            </a:outerShdw>
          </a:effectLst>
        </p:spPr>
      </p:pic>
      <p:pic>
        <p:nvPicPr>
          <p:cNvPr id="10" name="Picture 9">
            <a:extLst>
              <a:ext uri="{FF2B5EF4-FFF2-40B4-BE49-F238E27FC236}">
                <a16:creationId xmlns:a16="http://schemas.microsoft.com/office/drawing/2014/main" id="{B9D70E5D-A24B-78A5-BC3E-0E3E67F228D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622836" y="2514894"/>
            <a:ext cx="1317410" cy="1161056"/>
          </a:xfrm>
          <a:prstGeom prst="rect">
            <a:avLst/>
          </a:prstGeom>
          <a:effectLst>
            <a:outerShdw blurRad="273535" dir="15301346" sx="99415" sy="99415" algn="tl" rotWithShape="0">
              <a:prstClr val="black">
                <a:alpha val="40000"/>
              </a:prstClr>
            </a:outerShdw>
          </a:effectLst>
        </p:spPr>
      </p:pic>
      <p:sp>
        <p:nvSpPr>
          <p:cNvPr id="14" name="TextBox 13">
            <a:extLst>
              <a:ext uri="{FF2B5EF4-FFF2-40B4-BE49-F238E27FC236}">
                <a16:creationId xmlns:a16="http://schemas.microsoft.com/office/drawing/2014/main" id="{75C48641-A418-769C-CCA9-D42EC6DCCE74}"/>
              </a:ext>
            </a:extLst>
          </p:cNvPr>
          <p:cNvSpPr txBox="1"/>
          <p:nvPr/>
        </p:nvSpPr>
        <p:spPr>
          <a:xfrm>
            <a:off x="3622836" y="3679520"/>
            <a:ext cx="1317410" cy="523220"/>
          </a:xfrm>
          <a:prstGeom prst="rect">
            <a:avLst/>
          </a:prstGeom>
          <a:noFill/>
        </p:spPr>
        <p:txBody>
          <a:bodyPr wrap="square" rtlCol="0">
            <a:spAutoFit/>
          </a:bodyPr>
          <a:lstStyle/>
          <a:p>
            <a:pPr algn="ctr"/>
            <a:r>
              <a:rPr lang="en-US" sz="1400" b="1"/>
              <a:t>Code [re]view </a:t>
            </a:r>
            <a:r>
              <a:rPr lang="en-US" sz="1400">
                <a:solidFill>
                  <a:schemeClr val="bg1">
                    <a:lumMod val="65000"/>
                  </a:schemeClr>
                </a:solidFill>
              </a:rPr>
              <a:t>(git)</a:t>
            </a:r>
          </a:p>
        </p:txBody>
      </p:sp>
      <p:sp>
        <p:nvSpPr>
          <p:cNvPr id="18" name="TextBox 17">
            <a:extLst>
              <a:ext uri="{FF2B5EF4-FFF2-40B4-BE49-F238E27FC236}">
                <a16:creationId xmlns:a16="http://schemas.microsoft.com/office/drawing/2014/main" id="{084FD201-02F8-890B-80B1-BBE7474754DE}"/>
              </a:ext>
            </a:extLst>
          </p:cNvPr>
          <p:cNvSpPr txBox="1"/>
          <p:nvPr/>
        </p:nvSpPr>
        <p:spPr>
          <a:xfrm>
            <a:off x="7640057" y="2027302"/>
            <a:ext cx="2098095" cy="307777"/>
          </a:xfrm>
          <a:prstGeom prst="rect">
            <a:avLst/>
          </a:prstGeom>
          <a:noFill/>
        </p:spPr>
        <p:txBody>
          <a:bodyPr wrap="square" rtlCol="0">
            <a:spAutoFit/>
          </a:bodyPr>
          <a:lstStyle/>
          <a:p>
            <a:pPr algn="ctr"/>
            <a:r>
              <a:rPr lang="en-US" sz="1400" b="1"/>
              <a:t>News feeds </a:t>
            </a:r>
            <a:r>
              <a:rPr lang="en-US" sz="1400" b="1">
                <a:solidFill>
                  <a:schemeClr val="bg1">
                    <a:lumMod val="65000"/>
                  </a:schemeClr>
                </a:solidFill>
              </a:rPr>
              <a:t>(RSS)</a:t>
            </a:r>
          </a:p>
        </p:txBody>
      </p:sp>
      <p:graphicFrame>
        <p:nvGraphicFramePr>
          <p:cNvPr id="6" name="Diagram 5">
            <a:extLst>
              <a:ext uri="{FF2B5EF4-FFF2-40B4-BE49-F238E27FC236}">
                <a16:creationId xmlns:a16="http://schemas.microsoft.com/office/drawing/2014/main" id="{67187A87-9EA1-F0F0-EA5A-9F66620DBA93}"/>
              </a:ext>
            </a:extLst>
          </p:cNvPr>
          <p:cNvGraphicFramePr/>
          <p:nvPr>
            <p:extLst>
              <p:ext uri="{D42A27DB-BD31-4B8C-83A1-F6EECF244321}">
                <p14:modId xmlns:p14="http://schemas.microsoft.com/office/powerpoint/2010/main" val="1535678563"/>
              </p:ext>
            </p:extLst>
          </p:nvPr>
        </p:nvGraphicFramePr>
        <p:xfrm>
          <a:off x="518160" y="344385"/>
          <a:ext cx="11155680" cy="60670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30" name="Picture 6">
            <a:extLst>
              <a:ext uri="{FF2B5EF4-FFF2-40B4-BE49-F238E27FC236}">
                <a16:creationId xmlns:a16="http://schemas.microsoft.com/office/drawing/2014/main" id="{AA2740AE-758B-25C8-DF22-1F9AC4EAB0BD}"/>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7640057" y="797176"/>
            <a:ext cx="2098095" cy="1161056"/>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3CC3BF-E50B-B24A-C52B-ADF3FE077307}"/>
              </a:ext>
            </a:extLst>
          </p:cNvPr>
          <p:cNvSpPr>
            <a:spLocks noGrp="1"/>
          </p:cNvSpPr>
          <p:nvPr>
            <p:ph type="title"/>
          </p:nvPr>
        </p:nvSpPr>
        <p:spPr>
          <a:xfrm>
            <a:off x="422582" y="4308182"/>
            <a:ext cx="4283294" cy="2232611"/>
          </a:xfrm>
        </p:spPr>
        <p:txBody>
          <a:bodyPr>
            <a:normAutofit/>
          </a:bodyPr>
          <a:lstStyle/>
          <a:p>
            <a:pPr>
              <a:lnSpc>
                <a:spcPct val="100000"/>
              </a:lnSpc>
            </a:pPr>
            <a:r>
              <a:rPr lang="en-US" sz="3600"/>
              <a:t>Collect multiple federated services</a:t>
            </a:r>
            <a:br>
              <a:rPr lang="en-US" sz="3600"/>
            </a:br>
            <a:r>
              <a:rPr lang="en-US" sz="3600"/>
              <a:t>in a single experience</a:t>
            </a:r>
          </a:p>
        </p:txBody>
      </p:sp>
      <p:sp>
        <p:nvSpPr>
          <p:cNvPr id="5" name="Slide Number Placeholder 4">
            <a:extLst>
              <a:ext uri="{FF2B5EF4-FFF2-40B4-BE49-F238E27FC236}">
                <a16:creationId xmlns:a16="http://schemas.microsoft.com/office/drawing/2014/main" id="{4D8D655D-FA87-953C-7C59-A1CEEF487238}"/>
              </a:ext>
            </a:extLst>
          </p:cNvPr>
          <p:cNvSpPr>
            <a:spLocks noGrp="1"/>
          </p:cNvSpPr>
          <p:nvPr>
            <p:ph type="sldNum" sz="quarter" idx="12"/>
          </p:nvPr>
        </p:nvSpPr>
        <p:spPr/>
        <p:txBody>
          <a:bodyPr/>
          <a:lstStyle/>
          <a:p>
            <a:fld id="{7D62C56D-5E74-2945-931D-C07ECBF0F859}" type="slidenum">
              <a:rPr lang="en-US" smtClean="0"/>
              <a:pPr/>
              <a:t>43</a:t>
            </a:fld>
            <a:endParaRPr lang="en-US"/>
          </a:p>
        </p:txBody>
      </p:sp>
      <p:pic>
        <p:nvPicPr>
          <p:cNvPr id="8" name="Picture 7">
            <a:extLst>
              <a:ext uri="{FF2B5EF4-FFF2-40B4-BE49-F238E27FC236}">
                <a16:creationId xmlns:a16="http://schemas.microsoft.com/office/drawing/2014/main" id="{25B96D48-51AC-AFB9-CD3C-7F604340104F}"/>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2363417" y="856564"/>
            <a:ext cx="1515777" cy="1101668"/>
          </a:xfrm>
          <a:prstGeom prst="rect">
            <a:avLst/>
          </a:prstGeom>
          <a:effectLst>
            <a:outerShdw blurRad="273535" dir="15301346" sx="99415" sy="99415" algn="tl" rotWithShape="0">
              <a:prstClr val="black">
                <a:alpha val="40000"/>
              </a:prstClr>
            </a:outerShdw>
          </a:effectLst>
        </p:spPr>
      </p:pic>
      <p:pic>
        <p:nvPicPr>
          <p:cNvPr id="1026" name="Picture 2">
            <a:extLst>
              <a:ext uri="{FF2B5EF4-FFF2-40B4-BE49-F238E27FC236}">
                <a16:creationId xmlns:a16="http://schemas.microsoft.com/office/drawing/2014/main" id="{62B36340-9C0A-FB08-73E5-63FDF755B91B}"/>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4839881" y="782842"/>
            <a:ext cx="1957756" cy="1101668"/>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5B88D97-91A0-0F9D-FBF8-3E503F65E6E4}"/>
              </a:ext>
            </a:extLst>
          </p:cNvPr>
          <p:cNvSpPr txBox="1"/>
          <p:nvPr/>
        </p:nvSpPr>
        <p:spPr>
          <a:xfrm>
            <a:off x="2363417" y="1930368"/>
            <a:ext cx="1515778" cy="523220"/>
          </a:xfrm>
          <a:prstGeom prst="rect">
            <a:avLst/>
          </a:prstGeom>
          <a:noFill/>
        </p:spPr>
        <p:txBody>
          <a:bodyPr wrap="square" rtlCol="0">
            <a:spAutoFit/>
          </a:bodyPr>
          <a:lstStyle/>
          <a:p>
            <a:pPr algn="ctr"/>
            <a:r>
              <a:rPr lang="en-US" sz="1400" b="1"/>
              <a:t>Microblogs</a:t>
            </a:r>
            <a:r>
              <a:rPr lang="en-US" sz="1400"/>
              <a:t> </a:t>
            </a:r>
            <a:r>
              <a:rPr lang="en-US" sz="1400">
                <a:solidFill>
                  <a:schemeClr val="bg1">
                    <a:lumMod val="65000"/>
                  </a:schemeClr>
                </a:solidFill>
              </a:rPr>
              <a:t>(Mastodon)</a:t>
            </a:r>
          </a:p>
        </p:txBody>
      </p:sp>
      <p:sp>
        <p:nvSpPr>
          <p:cNvPr id="13" name="TextBox 12">
            <a:extLst>
              <a:ext uri="{FF2B5EF4-FFF2-40B4-BE49-F238E27FC236}">
                <a16:creationId xmlns:a16="http://schemas.microsoft.com/office/drawing/2014/main" id="{B4F3FBCE-A794-5623-9264-00221FF1D839}"/>
              </a:ext>
            </a:extLst>
          </p:cNvPr>
          <p:cNvSpPr txBox="1"/>
          <p:nvPr/>
        </p:nvSpPr>
        <p:spPr>
          <a:xfrm>
            <a:off x="4839881" y="1892271"/>
            <a:ext cx="1957758" cy="523220"/>
          </a:xfrm>
          <a:prstGeom prst="rect">
            <a:avLst/>
          </a:prstGeom>
          <a:noFill/>
        </p:spPr>
        <p:txBody>
          <a:bodyPr wrap="square" rtlCol="0">
            <a:spAutoFit/>
          </a:bodyPr>
          <a:lstStyle/>
          <a:p>
            <a:pPr algn="ctr"/>
            <a:r>
              <a:rPr lang="en-US" sz="1400" b="1"/>
              <a:t>Community Forums</a:t>
            </a:r>
            <a:r>
              <a:rPr lang="en-US" sz="1400"/>
              <a:t> </a:t>
            </a:r>
            <a:r>
              <a:rPr lang="en-US" sz="1400">
                <a:solidFill>
                  <a:schemeClr val="bg1">
                    <a:lumMod val="65000"/>
                  </a:schemeClr>
                </a:solidFill>
              </a:rPr>
              <a:t>(</a:t>
            </a:r>
            <a:r>
              <a:rPr lang="en-US" sz="1400" err="1">
                <a:solidFill>
                  <a:schemeClr val="bg1">
                    <a:lumMod val="65000"/>
                  </a:schemeClr>
                </a:solidFill>
              </a:rPr>
              <a:t>Lemmy</a:t>
            </a:r>
            <a:r>
              <a:rPr lang="en-US" sz="1400">
                <a:solidFill>
                  <a:schemeClr val="bg1">
                    <a:lumMod val="65000"/>
                  </a:schemeClr>
                </a:solidFill>
              </a:rPr>
              <a:t>)</a:t>
            </a:r>
          </a:p>
        </p:txBody>
      </p:sp>
      <p:pic>
        <p:nvPicPr>
          <p:cNvPr id="7" name="Picture 6" descr="A logo of a company&#10;&#10;Description automatically generated with medium confidence">
            <a:extLst>
              <a:ext uri="{FF2B5EF4-FFF2-40B4-BE49-F238E27FC236}">
                <a16:creationId xmlns:a16="http://schemas.microsoft.com/office/drawing/2014/main" id="{468B245B-FC63-AF43-35E9-89F8EB48408C}"/>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6505101" y="5632391"/>
            <a:ext cx="623055" cy="623055"/>
          </a:xfrm>
          <a:prstGeom prst="rect">
            <a:avLst/>
          </a:prstGeom>
        </p:spPr>
      </p:pic>
      <p:sp>
        <p:nvSpPr>
          <p:cNvPr id="3" name="Title 1">
            <a:extLst>
              <a:ext uri="{FF2B5EF4-FFF2-40B4-BE49-F238E27FC236}">
                <a16:creationId xmlns:a16="http://schemas.microsoft.com/office/drawing/2014/main" id="{2F90B2B8-0614-0258-1147-31C344E8C538}"/>
              </a:ext>
            </a:extLst>
          </p:cNvPr>
          <p:cNvSpPr txBox="1">
            <a:spLocks/>
          </p:cNvSpPr>
          <p:nvPr/>
        </p:nvSpPr>
        <p:spPr>
          <a:xfrm>
            <a:off x="7459605" y="4308181"/>
            <a:ext cx="4283294" cy="2232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algn="r">
              <a:lnSpc>
                <a:spcPct val="100000"/>
              </a:lnSpc>
            </a:pPr>
            <a:r>
              <a:rPr lang="en-US" sz="3600"/>
              <a:t>Potential for</a:t>
            </a:r>
            <a:br>
              <a:rPr lang="en-US" sz="3600"/>
            </a:br>
            <a:r>
              <a:rPr lang="en-US" sz="3600"/>
              <a:t>powerful combo features &amp; actions</a:t>
            </a:r>
          </a:p>
        </p:txBody>
      </p:sp>
      <p:sp>
        <p:nvSpPr>
          <p:cNvPr id="17" name="Date Placeholder 3">
            <a:extLst>
              <a:ext uri="{FF2B5EF4-FFF2-40B4-BE49-F238E27FC236}">
                <a16:creationId xmlns:a16="http://schemas.microsoft.com/office/drawing/2014/main" id="{F6C9A831-2C6C-BE95-35B2-C10F67F8CE79}"/>
              </a:ext>
            </a:extLst>
          </p:cNvPr>
          <p:cNvSpPr>
            <a:spLocks noGrp="1"/>
          </p:cNvSpPr>
          <p:nvPr>
            <p:ph type="dt" sz="half" idx="10"/>
          </p:nvPr>
        </p:nvSpPr>
        <p:spPr>
          <a:xfrm>
            <a:off x="316524" y="6505820"/>
            <a:ext cx="2514014" cy="365125"/>
          </a:xfrm>
        </p:spPr>
        <p:txBody>
          <a:bodyPr/>
          <a:lstStyle/>
          <a:p>
            <a:r>
              <a:rPr lang="en-US" dirty="0"/>
              <a:t>Robius: App Dev in Rust</a:t>
            </a:r>
          </a:p>
        </p:txBody>
      </p:sp>
      <p:pic>
        <p:nvPicPr>
          <p:cNvPr id="19" name="Picture 18" descr="A logo of a company&#10;&#10;Description automatically generated with medium confidence">
            <a:extLst>
              <a:ext uri="{FF2B5EF4-FFF2-40B4-BE49-F238E27FC236}">
                <a16:creationId xmlns:a16="http://schemas.microsoft.com/office/drawing/2014/main" id="{B3AFAA0D-F63C-9E0F-9748-3F687D74E954}"/>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70492" y="6562939"/>
            <a:ext cx="261619" cy="261619"/>
          </a:xfrm>
          <a:prstGeom prst="rect">
            <a:avLst/>
          </a:prstGeom>
        </p:spPr>
      </p:pic>
    </p:spTree>
    <p:extLst>
      <p:ext uri="{BB962C8B-B14F-4D97-AF65-F5344CB8AC3E}">
        <p14:creationId xmlns:p14="http://schemas.microsoft.com/office/powerpoint/2010/main" val="2905318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D232438A-157C-C0B9-0EF8-9DF96C4F7E79}"/>
              </a:ext>
            </a:extLst>
          </p:cNvPr>
          <p:cNvCxnSpPr>
            <a:cxnSpLocks/>
            <a:stCxn id="4" idx="0"/>
            <a:endCxn id="1070" idx="2"/>
          </p:cNvCxnSpPr>
          <p:nvPr/>
        </p:nvCxnSpPr>
        <p:spPr>
          <a:xfrm rot="16200000" flipV="1">
            <a:off x="2781482" y="2298056"/>
            <a:ext cx="3646982" cy="2967333"/>
          </a:xfrm>
          <a:prstGeom prst="curvedConnector3">
            <a:avLst>
              <a:gd name="adj1" fmla="val 3682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3197733-FC96-49E2-A400-EB77B51FFE6F}"/>
              </a:ext>
            </a:extLst>
          </p:cNvPr>
          <p:cNvCxnSpPr>
            <a:cxnSpLocks/>
            <a:stCxn id="4" idx="0"/>
            <a:endCxn id="1071" idx="2"/>
          </p:cNvCxnSpPr>
          <p:nvPr/>
        </p:nvCxnSpPr>
        <p:spPr>
          <a:xfrm flipH="1" flipV="1">
            <a:off x="5818759" y="1884510"/>
            <a:ext cx="269880" cy="3720704"/>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4E3E207-916A-CEFA-1547-CB246575A546}"/>
              </a:ext>
            </a:extLst>
          </p:cNvPr>
          <p:cNvCxnSpPr>
            <a:cxnSpLocks/>
            <a:stCxn id="4" idx="0"/>
            <a:endCxn id="1065" idx="2"/>
          </p:cNvCxnSpPr>
          <p:nvPr/>
        </p:nvCxnSpPr>
        <p:spPr>
          <a:xfrm rot="5400000" flipH="1" flipV="1">
            <a:off x="6051211" y="3685466"/>
            <a:ext cx="1957176" cy="1882320"/>
          </a:xfrm>
          <a:prstGeom prst="curvedConnector3">
            <a:avLst>
              <a:gd name="adj1" fmla="val 63178"/>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83DADF0-DE0A-EEB8-FF17-459BFD0445A1}"/>
              </a:ext>
            </a:extLst>
          </p:cNvPr>
          <p:cNvCxnSpPr>
            <a:cxnSpLocks/>
            <a:stCxn id="4" idx="0"/>
            <a:endCxn id="1069" idx="2"/>
          </p:cNvCxnSpPr>
          <p:nvPr/>
        </p:nvCxnSpPr>
        <p:spPr>
          <a:xfrm rot="5400000" flipH="1" flipV="1">
            <a:off x="5565381" y="2481490"/>
            <a:ext cx="3646982" cy="2600466"/>
          </a:xfrm>
          <a:prstGeom prst="curvedConnector3">
            <a:avLst>
              <a:gd name="adj1" fmla="val 30713"/>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B81FBE-8FE9-8DF9-318A-4CD9A6044B4D}"/>
              </a:ext>
            </a:extLst>
          </p:cNvPr>
          <p:cNvCxnSpPr>
            <a:cxnSpLocks/>
            <a:stCxn id="4" idx="0"/>
            <a:endCxn id="1062" idx="2"/>
          </p:cNvCxnSpPr>
          <p:nvPr/>
        </p:nvCxnSpPr>
        <p:spPr>
          <a:xfrm flipV="1">
            <a:off x="6088639" y="3730843"/>
            <a:ext cx="132985" cy="1874371"/>
          </a:xfrm>
          <a:prstGeom prst="straightConnector1">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5B109D3-5BBE-2081-5599-AEC6B49F246E}"/>
              </a:ext>
            </a:extLst>
          </p:cNvPr>
          <p:cNvCxnSpPr>
            <a:cxnSpLocks/>
            <a:stCxn id="4" idx="0"/>
            <a:endCxn id="1066" idx="2"/>
          </p:cNvCxnSpPr>
          <p:nvPr/>
        </p:nvCxnSpPr>
        <p:spPr>
          <a:xfrm rot="16200000" flipV="1">
            <a:off x="4220458" y="3737033"/>
            <a:ext cx="1929264" cy="1807098"/>
          </a:xfrm>
          <a:prstGeom prst="curvedConnector3">
            <a:avLst>
              <a:gd name="adj1" fmla="val 55469"/>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62" name="Picture 4">
            <a:extLst>
              <a:ext uri="{FF2B5EF4-FFF2-40B4-BE49-F238E27FC236}">
                <a16:creationId xmlns:a16="http://schemas.microsoft.com/office/drawing/2014/main" id="{9ED24809-C742-54F2-BC17-EB62234429EE}"/>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1305" t="2213" r="25139" b="17971"/>
          <a:stretch/>
        </p:blipFill>
        <p:spPr bwMode="auto">
          <a:xfrm>
            <a:off x="5315093" y="2569787"/>
            <a:ext cx="1813062" cy="1161056"/>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65" name="Picture 1064">
            <a:extLst>
              <a:ext uri="{FF2B5EF4-FFF2-40B4-BE49-F238E27FC236}">
                <a16:creationId xmlns:a16="http://schemas.microsoft.com/office/drawing/2014/main" id="{BEA26F65-E816-4F7A-09C5-9A512F6192E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8385" t="3839" r="5202" b="7674"/>
          <a:stretch/>
        </p:blipFill>
        <p:spPr>
          <a:xfrm>
            <a:off x="7494170" y="2546370"/>
            <a:ext cx="953578" cy="1101668"/>
          </a:xfrm>
          <a:prstGeom prst="rect">
            <a:avLst/>
          </a:prstGeom>
          <a:effectLst>
            <a:outerShdw blurRad="273535" dir="15301346" sx="99415" sy="99415" algn="tl" rotWithShape="0">
              <a:prstClr val="black">
                <a:alpha val="40000"/>
              </a:prstClr>
            </a:outerShdw>
          </a:effectLst>
        </p:spPr>
      </p:pic>
      <p:pic>
        <p:nvPicPr>
          <p:cNvPr id="1066" name="Picture 1065">
            <a:extLst>
              <a:ext uri="{FF2B5EF4-FFF2-40B4-BE49-F238E27FC236}">
                <a16:creationId xmlns:a16="http://schemas.microsoft.com/office/drawing/2014/main" id="{BEB43F51-33F2-5D7F-5A64-9C16646A53E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622836" y="2514894"/>
            <a:ext cx="1317410" cy="1161056"/>
          </a:xfrm>
          <a:prstGeom prst="rect">
            <a:avLst/>
          </a:prstGeom>
          <a:effectLst>
            <a:outerShdw blurRad="273535" dir="15301346" sx="99415" sy="99415" algn="tl" rotWithShape="0">
              <a:prstClr val="black">
                <a:alpha val="40000"/>
              </a:prstClr>
            </a:outerShdw>
          </a:effectLst>
        </p:spPr>
      </p:pic>
      <p:graphicFrame>
        <p:nvGraphicFramePr>
          <p:cNvPr id="6" name="Diagram 5">
            <a:extLst>
              <a:ext uri="{FF2B5EF4-FFF2-40B4-BE49-F238E27FC236}">
                <a16:creationId xmlns:a16="http://schemas.microsoft.com/office/drawing/2014/main" id="{67187A87-9EA1-F0F0-EA5A-9F66620DBA93}"/>
              </a:ext>
            </a:extLst>
          </p:cNvPr>
          <p:cNvGraphicFramePr/>
          <p:nvPr>
            <p:extLst>
              <p:ext uri="{D42A27DB-BD31-4B8C-83A1-F6EECF244321}">
                <p14:modId xmlns:p14="http://schemas.microsoft.com/office/powerpoint/2010/main" val="4037739590"/>
              </p:ext>
            </p:extLst>
          </p:nvPr>
        </p:nvGraphicFramePr>
        <p:xfrm>
          <a:off x="518160" y="344385"/>
          <a:ext cx="11155680" cy="60670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Title 1">
            <a:extLst>
              <a:ext uri="{FF2B5EF4-FFF2-40B4-BE49-F238E27FC236}">
                <a16:creationId xmlns:a16="http://schemas.microsoft.com/office/drawing/2014/main" id="{5C3CC3BF-E50B-B24A-C52B-ADF3FE077307}"/>
              </a:ext>
            </a:extLst>
          </p:cNvPr>
          <p:cNvSpPr>
            <a:spLocks noGrp="1"/>
          </p:cNvSpPr>
          <p:nvPr>
            <p:ph type="title"/>
          </p:nvPr>
        </p:nvSpPr>
        <p:spPr>
          <a:xfrm>
            <a:off x="422582" y="3616525"/>
            <a:ext cx="4283294" cy="1785556"/>
          </a:xfrm>
        </p:spPr>
        <p:txBody>
          <a:bodyPr>
            <a:normAutofit/>
          </a:bodyPr>
          <a:lstStyle/>
          <a:p>
            <a:pPr>
              <a:lnSpc>
                <a:spcPct val="110000"/>
              </a:lnSpc>
            </a:pPr>
            <a:r>
              <a:rPr lang="en-US" sz="3600" dirty="0"/>
              <a:t>Identity mgmt.</a:t>
            </a:r>
            <a:br>
              <a:rPr lang="en-US" sz="3600" dirty="0"/>
            </a:br>
            <a:r>
              <a:rPr lang="en-US" sz="3600" dirty="0"/>
              <a:t>via </a:t>
            </a:r>
            <a:r>
              <a:rPr lang="en-US" sz="3600" dirty="0" err="1"/>
              <a:t>OpenWallet</a:t>
            </a:r>
            <a:endParaRPr lang="en-US" sz="3600" dirty="0"/>
          </a:p>
        </p:txBody>
      </p:sp>
      <p:sp>
        <p:nvSpPr>
          <p:cNvPr id="5" name="Slide Number Placeholder 4">
            <a:extLst>
              <a:ext uri="{FF2B5EF4-FFF2-40B4-BE49-F238E27FC236}">
                <a16:creationId xmlns:a16="http://schemas.microsoft.com/office/drawing/2014/main" id="{4D8D655D-FA87-953C-7C59-A1CEEF487238}"/>
              </a:ext>
            </a:extLst>
          </p:cNvPr>
          <p:cNvSpPr>
            <a:spLocks noGrp="1"/>
          </p:cNvSpPr>
          <p:nvPr>
            <p:ph type="sldNum" sz="quarter" idx="12"/>
          </p:nvPr>
        </p:nvSpPr>
        <p:spPr/>
        <p:txBody>
          <a:bodyPr/>
          <a:lstStyle/>
          <a:p>
            <a:fld id="{7D62C56D-5E74-2945-931D-C07ECBF0F859}" type="slidenum">
              <a:rPr lang="en-US" smtClean="0"/>
              <a:pPr/>
              <a:t>44</a:t>
            </a:fld>
            <a:endParaRPr lang="en-US"/>
          </a:p>
        </p:txBody>
      </p:sp>
      <p:pic>
        <p:nvPicPr>
          <p:cNvPr id="7" name="Picture 6" descr="A logo of a company&#10;&#10;Description automatically generated with medium confidence">
            <a:extLst>
              <a:ext uri="{FF2B5EF4-FFF2-40B4-BE49-F238E27FC236}">
                <a16:creationId xmlns:a16="http://schemas.microsoft.com/office/drawing/2014/main" id="{468B245B-FC63-AF43-35E9-89F8EB48408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505101" y="5632391"/>
            <a:ext cx="623055" cy="623055"/>
          </a:xfrm>
          <a:prstGeom prst="rect">
            <a:avLst/>
          </a:prstGeom>
        </p:spPr>
      </p:pic>
      <p:sp>
        <p:nvSpPr>
          <p:cNvPr id="4" name="Rectangle 3">
            <a:extLst>
              <a:ext uri="{FF2B5EF4-FFF2-40B4-BE49-F238E27FC236}">
                <a16:creationId xmlns:a16="http://schemas.microsoft.com/office/drawing/2014/main" id="{E8055B0E-4071-DBF6-3C8A-EF44BE8CD65C}"/>
              </a:ext>
            </a:extLst>
          </p:cNvPr>
          <p:cNvSpPr/>
          <p:nvPr/>
        </p:nvSpPr>
        <p:spPr>
          <a:xfrm>
            <a:off x="5719965" y="5605214"/>
            <a:ext cx="737347" cy="908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CB5213C-7EEC-78CB-CF09-E8A3304E7869}"/>
              </a:ext>
            </a:extLst>
          </p:cNvPr>
          <p:cNvSpPr txBox="1"/>
          <p:nvPr/>
        </p:nvSpPr>
        <p:spPr>
          <a:xfrm>
            <a:off x="457751" y="5734025"/>
            <a:ext cx="3950126" cy="830997"/>
          </a:xfrm>
          <a:prstGeom prst="rect">
            <a:avLst/>
          </a:prstGeom>
          <a:noFill/>
        </p:spPr>
        <p:txBody>
          <a:bodyPr wrap="square">
            <a:spAutoFit/>
          </a:bodyPr>
          <a:lstStyle/>
          <a:p>
            <a:pPr marL="231775" indent="-231775">
              <a:buFont typeface="Arial" panose="020B0604020202020204" pitchFamily="34" charset="0"/>
              <a:buChar char="•"/>
            </a:pPr>
            <a:r>
              <a:rPr kumimoji="0" lang="en-US" sz="2400" b="0" i="0" u="none" strike="noStrike" kern="1200" cap="none" spc="0" normalizeH="0" baseline="0" noProof="0">
                <a:ln>
                  <a:noFill/>
                </a:ln>
                <a:solidFill>
                  <a:prstClr val="black"/>
                </a:solidFill>
                <a:effectLst/>
                <a:uLnTx/>
                <a:uFillTx/>
                <a:latin typeface="Tenorite" pitchFamily="2" charset="0"/>
              </a:rPr>
              <a:t>Send financial “kudos”</a:t>
            </a:r>
            <a:br>
              <a:rPr lang="en-US" sz="2400" noProof="0"/>
            </a:br>
            <a:r>
              <a:rPr lang="en-US" sz="2400" noProof="0"/>
              <a:t>(micropayments)</a:t>
            </a:r>
            <a:endParaRPr kumimoji="0" lang="en-US" sz="2400" b="0" i="0" u="none" strike="noStrike" kern="1200" cap="none" spc="0" normalizeH="0" baseline="0" noProof="0">
              <a:ln>
                <a:noFill/>
              </a:ln>
              <a:solidFill>
                <a:prstClr val="black"/>
              </a:solidFill>
              <a:effectLst/>
              <a:uLnTx/>
              <a:uFillTx/>
              <a:latin typeface="Tenorite" pitchFamily="2" charset="0"/>
            </a:endParaRPr>
          </a:p>
        </p:txBody>
      </p:sp>
      <p:pic>
        <p:nvPicPr>
          <p:cNvPr id="1035" name="Picture 1034">
            <a:extLst>
              <a:ext uri="{FF2B5EF4-FFF2-40B4-BE49-F238E27FC236}">
                <a16:creationId xmlns:a16="http://schemas.microsoft.com/office/drawing/2014/main" id="{9F344480-3138-0367-E1BE-F20DB54A1906}"/>
              </a:ext>
            </a:extLst>
          </p:cNvPr>
          <p:cNvPicPr>
            <a:picLocks noChangeAspect="1"/>
          </p:cNvPicPr>
          <p:nvPr/>
        </p:nvPicPr>
        <p:blipFill>
          <a:blip r:embed="rId12"/>
          <a:stretch>
            <a:fillRect/>
          </a:stretch>
        </p:blipFill>
        <p:spPr>
          <a:xfrm>
            <a:off x="8654058" y="4482871"/>
            <a:ext cx="3258554" cy="931946"/>
          </a:xfrm>
          <a:prstGeom prst="rect">
            <a:avLst/>
          </a:prstGeom>
        </p:spPr>
      </p:pic>
      <p:cxnSp>
        <p:nvCxnSpPr>
          <p:cNvPr id="1037" name="Straight Arrow Connector 1036">
            <a:extLst>
              <a:ext uri="{FF2B5EF4-FFF2-40B4-BE49-F238E27FC236}">
                <a16:creationId xmlns:a16="http://schemas.microsoft.com/office/drawing/2014/main" id="{B28ACD5E-8086-C7A2-9F86-8CC99523D00E}"/>
              </a:ext>
            </a:extLst>
          </p:cNvPr>
          <p:cNvCxnSpPr/>
          <p:nvPr/>
        </p:nvCxnSpPr>
        <p:spPr>
          <a:xfrm flipV="1">
            <a:off x="7253046" y="4981953"/>
            <a:ext cx="1477107" cy="83063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BE849344-92D9-5682-1640-74FD34AFFCF7}"/>
              </a:ext>
            </a:extLst>
          </p:cNvPr>
          <p:cNvCxnSpPr/>
          <p:nvPr/>
        </p:nvCxnSpPr>
        <p:spPr>
          <a:xfrm flipV="1">
            <a:off x="7264770" y="5157799"/>
            <a:ext cx="1477107" cy="830633"/>
          </a:xfrm>
          <a:prstGeom prst="straightConnector1">
            <a:avLst/>
          </a:prstGeom>
          <a:ln w="190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46" name="Group 1045">
            <a:extLst>
              <a:ext uri="{FF2B5EF4-FFF2-40B4-BE49-F238E27FC236}">
                <a16:creationId xmlns:a16="http://schemas.microsoft.com/office/drawing/2014/main" id="{7593B9AD-07E2-E001-9A9E-627DE7401AE9}"/>
              </a:ext>
            </a:extLst>
          </p:cNvPr>
          <p:cNvGrpSpPr/>
          <p:nvPr/>
        </p:nvGrpSpPr>
        <p:grpSpPr>
          <a:xfrm>
            <a:off x="7756493" y="5170569"/>
            <a:ext cx="572502" cy="486627"/>
            <a:chOff x="7756493" y="5170569"/>
            <a:chExt cx="572502" cy="486627"/>
          </a:xfrm>
          <a:effectLst>
            <a:outerShdw blurRad="134224" dist="38100" dir="2700000" sx="105000" sy="105000" algn="tl" rotWithShape="0">
              <a:prstClr val="black">
                <a:alpha val="40000"/>
              </a:prstClr>
            </a:outerShdw>
          </a:effectLst>
        </p:grpSpPr>
        <p:sp>
          <p:nvSpPr>
            <p:cNvPr id="1041" name="Rectangle 1040">
              <a:extLst>
                <a:ext uri="{FF2B5EF4-FFF2-40B4-BE49-F238E27FC236}">
                  <a16:creationId xmlns:a16="http://schemas.microsoft.com/office/drawing/2014/main" id="{F38B36C7-0135-7372-04DC-68F59FCB4BC1}"/>
                </a:ext>
              </a:extLst>
            </p:cNvPr>
            <p:cNvSpPr/>
            <p:nvPr/>
          </p:nvSpPr>
          <p:spPr>
            <a:xfrm>
              <a:off x="7774394" y="5272057"/>
              <a:ext cx="550531" cy="34001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042" name="Graphic 1039" descr="Employee badge with solid fill">
              <a:extLst>
                <a:ext uri="{FF2B5EF4-FFF2-40B4-BE49-F238E27FC236}">
                  <a16:creationId xmlns:a16="http://schemas.microsoft.com/office/drawing/2014/main" id="{E6DE8BC7-328E-D3C5-A371-722DDEED0341}"/>
                </a:ext>
              </a:extLst>
            </p:cNvPr>
            <p:cNvGrpSpPr/>
            <p:nvPr/>
          </p:nvGrpSpPr>
          <p:grpSpPr>
            <a:xfrm>
              <a:off x="7756493" y="5170569"/>
              <a:ext cx="572502" cy="486627"/>
              <a:chOff x="8367806" y="5745117"/>
              <a:chExt cx="572502" cy="486627"/>
            </a:xfrm>
            <a:solidFill>
              <a:srgbClr val="1D4999"/>
            </a:solidFill>
          </p:grpSpPr>
          <p:sp>
            <p:nvSpPr>
              <p:cNvPr id="1043" name="Freeform 1042">
                <a:extLst>
                  <a:ext uri="{FF2B5EF4-FFF2-40B4-BE49-F238E27FC236}">
                    <a16:creationId xmlns:a16="http://schemas.microsoft.com/office/drawing/2014/main" id="{6E2D724B-DA7D-1A96-D903-539565BE9A89}"/>
                  </a:ext>
                </a:extLst>
              </p:cNvPr>
              <p:cNvSpPr/>
              <p:nvPr/>
            </p:nvSpPr>
            <p:spPr>
              <a:xfrm>
                <a:off x="8611119" y="5745117"/>
                <a:ext cx="85875" cy="114500"/>
              </a:xfrm>
              <a:custGeom>
                <a:avLst/>
                <a:gdLst>
                  <a:gd name="connsiteX0" fmla="*/ 57250 w 85875"/>
                  <a:gd name="connsiteY0" fmla="*/ 114501 h 114500"/>
                  <a:gd name="connsiteX1" fmla="*/ 28625 w 85875"/>
                  <a:gd name="connsiteY1" fmla="*/ 114501 h 114500"/>
                  <a:gd name="connsiteX2" fmla="*/ 0 w 85875"/>
                  <a:gd name="connsiteY2" fmla="*/ 85875 h 114500"/>
                  <a:gd name="connsiteX3" fmla="*/ 0 w 85875"/>
                  <a:gd name="connsiteY3" fmla="*/ 28625 h 114500"/>
                  <a:gd name="connsiteX4" fmla="*/ 28625 w 85875"/>
                  <a:gd name="connsiteY4" fmla="*/ 0 h 114500"/>
                  <a:gd name="connsiteX5" fmla="*/ 57250 w 85875"/>
                  <a:gd name="connsiteY5" fmla="*/ 0 h 114500"/>
                  <a:gd name="connsiteX6" fmla="*/ 85875 w 85875"/>
                  <a:gd name="connsiteY6" fmla="*/ 28625 h 114500"/>
                  <a:gd name="connsiteX7" fmla="*/ 85875 w 85875"/>
                  <a:gd name="connsiteY7" fmla="*/ 85875 h 114500"/>
                  <a:gd name="connsiteX8" fmla="*/ 57250 w 85875"/>
                  <a:gd name="connsiteY8" fmla="*/ 114501 h 11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75" h="114500">
                    <a:moveTo>
                      <a:pt x="57250" y="114501"/>
                    </a:moveTo>
                    <a:lnTo>
                      <a:pt x="28625" y="114501"/>
                    </a:lnTo>
                    <a:cubicBezTo>
                      <a:pt x="12881" y="114501"/>
                      <a:pt x="0" y="101619"/>
                      <a:pt x="0" y="85875"/>
                    </a:cubicBezTo>
                    <a:lnTo>
                      <a:pt x="0" y="28625"/>
                    </a:lnTo>
                    <a:cubicBezTo>
                      <a:pt x="0" y="12881"/>
                      <a:pt x="12881" y="0"/>
                      <a:pt x="28625" y="0"/>
                    </a:cubicBezTo>
                    <a:lnTo>
                      <a:pt x="57250" y="0"/>
                    </a:lnTo>
                    <a:cubicBezTo>
                      <a:pt x="72994" y="0"/>
                      <a:pt x="85875" y="12881"/>
                      <a:pt x="85875" y="28625"/>
                    </a:cubicBezTo>
                    <a:lnTo>
                      <a:pt x="85875" y="85875"/>
                    </a:lnTo>
                    <a:cubicBezTo>
                      <a:pt x="85875" y="101619"/>
                      <a:pt x="72994" y="114501"/>
                      <a:pt x="57250" y="114501"/>
                    </a:cubicBezTo>
                    <a:close/>
                  </a:path>
                </a:pathLst>
              </a:custGeom>
              <a:solidFill>
                <a:srgbClr val="1D4999"/>
              </a:solidFill>
              <a:ln w="7144" cap="flat">
                <a:noFill/>
                <a:prstDash val="solid"/>
                <a:miter/>
              </a:ln>
            </p:spPr>
            <p:txBody>
              <a:bodyPr rtlCol="0" anchor="ctr"/>
              <a:lstStyle/>
              <a:p>
                <a:endParaRPr lang="en-US"/>
              </a:p>
            </p:txBody>
          </p:sp>
          <p:sp>
            <p:nvSpPr>
              <p:cNvPr id="1044" name="Freeform 1043">
                <a:extLst>
                  <a:ext uri="{FF2B5EF4-FFF2-40B4-BE49-F238E27FC236}">
                    <a16:creationId xmlns:a16="http://schemas.microsoft.com/office/drawing/2014/main" id="{5A5C6460-F526-B980-9AC1-1850711EEE8B}"/>
                  </a:ext>
                </a:extLst>
              </p:cNvPr>
              <p:cNvSpPr/>
              <p:nvPr/>
            </p:nvSpPr>
            <p:spPr>
              <a:xfrm>
                <a:off x="8367806" y="5830993"/>
                <a:ext cx="572502" cy="400751"/>
              </a:xfrm>
              <a:custGeom>
                <a:avLst/>
                <a:gdLst>
                  <a:gd name="connsiteX0" fmla="*/ 515252 w 572502"/>
                  <a:gd name="connsiteY0" fmla="*/ 171751 h 400751"/>
                  <a:gd name="connsiteX1" fmla="*/ 343502 w 572502"/>
                  <a:gd name="connsiteY1" fmla="*/ 171751 h 400751"/>
                  <a:gd name="connsiteX2" fmla="*/ 343502 w 572502"/>
                  <a:gd name="connsiteY2" fmla="*/ 143126 h 400751"/>
                  <a:gd name="connsiteX3" fmla="*/ 515252 w 572502"/>
                  <a:gd name="connsiteY3" fmla="*/ 143126 h 400751"/>
                  <a:gd name="connsiteX4" fmla="*/ 515252 w 572502"/>
                  <a:gd name="connsiteY4" fmla="*/ 171751 h 400751"/>
                  <a:gd name="connsiteX5" fmla="*/ 515252 w 572502"/>
                  <a:gd name="connsiteY5" fmla="*/ 257626 h 400751"/>
                  <a:gd name="connsiteX6" fmla="*/ 343502 w 572502"/>
                  <a:gd name="connsiteY6" fmla="*/ 257626 h 400751"/>
                  <a:gd name="connsiteX7" fmla="*/ 343502 w 572502"/>
                  <a:gd name="connsiteY7" fmla="*/ 229001 h 400751"/>
                  <a:gd name="connsiteX8" fmla="*/ 515252 w 572502"/>
                  <a:gd name="connsiteY8" fmla="*/ 229001 h 400751"/>
                  <a:gd name="connsiteX9" fmla="*/ 515252 w 572502"/>
                  <a:gd name="connsiteY9" fmla="*/ 257626 h 400751"/>
                  <a:gd name="connsiteX10" fmla="*/ 515252 w 572502"/>
                  <a:gd name="connsiteY10" fmla="*/ 343502 h 400751"/>
                  <a:gd name="connsiteX11" fmla="*/ 343502 w 572502"/>
                  <a:gd name="connsiteY11" fmla="*/ 343502 h 400751"/>
                  <a:gd name="connsiteX12" fmla="*/ 343502 w 572502"/>
                  <a:gd name="connsiteY12" fmla="*/ 314876 h 400751"/>
                  <a:gd name="connsiteX13" fmla="*/ 515252 w 572502"/>
                  <a:gd name="connsiteY13" fmla="*/ 314876 h 400751"/>
                  <a:gd name="connsiteX14" fmla="*/ 515252 w 572502"/>
                  <a:gd name="connsiteY14" fmla="*/ 343502 h 400751"/>
                  <a:gd name="connsiteX15" fmla="*/ 286251 w 572502"/>
                  <a:gd name="connsiteY15" fmla="*/ 343502 h 400751"/>
                  <a:gd name="connsiteX16" fmla="*/ 57250 w 572502"/>
                  <a:gd name="connsiteY16" fmla="*/ 343502 h 400751"/>
                  <a:gd name="connsiteX17" fmla="*/ 57250 w 572502"/>
                  <a:gd name="connsiteY17" fmla="*/ 286251 h 400751"/>
                  <a:gd name="connsiteX18" fmla="*/ 68700 w 572502"/>
                  <a:gd name="connsiteY18" fmla="*/ 263351 h 400751"/>
                  <a:gd name="connsiteX19" fmla="*/ 124519 w 572502"/>
                  <a:gd name="connsiteY19" fmla="*/ 236157 h 400751"/>
                  <a:gd name="connsiteX20" fmla="*/ 171751 w 572502"/>
                  <a:gd name="connsiteY20" fmla="*/ 229001 h 400751"/>
                  <a:gd name="connsiteX21" fmla="*/ 218982 w 572502"/>
                  <a:gd name="connsiteY21" fmla="*/ 236157 h 400751"/>
                  <a:gd name="connsiteX22" fmla="*/ 274801 w 572502"/>
                  <a:gd name="connsiteY22" fmla="*/ 263351 h 400751"/>
                  <a:gd name="connsiteX23" fmla="*/ 286251 w 572502"/>
                  <a:gd name="connsiteY23" fmla="*/ 286251 h 400751"/>
                  <a:gd name="connsiteX24" fmla="*/ 286251 w 572502"/>
                  <a:gd name="connsiteY24" fmla="*/ 343502 h 400751"/>
                  <a:gd name="connsiteX25" fmla="*/ 171751 w 572502"/>
                  <a:gd name="connsiteY25" fmla="*/ 100188 h 400751"/>
                  <a:gd name="connsiteX26" fmla="*/ 229001 w 572502"/>
                  <a:gd name="connsiteY26" fmla="*/ 157438 h 400751"/>
                  <a:gd name="connsiteX27" fmla="*/ 171751 w 572502"/>
                  <a:gd name="connsiteY27" fmla="*/ 214688 h 400751"/>
                  <a:gd name="connsiteX28" fmla="*/ 114501 w 572502"/>
                  <a:gd name="connsiteY28" fmla="*/ 157438 h 400751"/>
                  <a:gd name="connsiteX29" fmla="*/ 171751 w 572502"/>
                  <a:gd name="connsiteY29" fmla="*/ 100188 h 400751"/>
                  <a:gd name="connsiteX30" fmla="*/ 543877 w 572502"/>
                  <a:gd name="connsiteY30" fmla="*/ 0 h 400751"/>
                  <a:gd name="connsiteX31" fmla="*/ 357814 w 572502"/>
                  <a:gd name="connsiteY31" fmla="*/ 0 h 400751"/>
                  <a:gd name="connsiteX32" fmla="*/ 300564 w 572502"/>
                  <a:gd name="connsiteY32" fmla="*/ 57250 h 400751"/>
                  <a:gd name="connsiteX33" fmla="*/ 271939 w 572502"/>
                  <a:gd name="connsiteY33" fmla="*/ 57250 h 400751"/>
                  <a:gd name="connsiteX34" fmla="*/ 214688 w 572502"/>
                  <a:gd name="connsiteY34" fmla="*/ 0 h 400751"/>
                  <a:gd name="connsiteX35" fmla="*/ 28625 w 572502"/>
                  <a:gd name="connsiteY35" fmla="*/ 0 h 400751"/>
                  <a:gd name="connsiteX36" fmla="*/ 0 w 572502"/>
                  <a:gd name="connsiteY36" fmla="*/ 28625 h 400751"/>
                  <a:gd name="connsiteX37" fmla="*/ 0 w 572502"/>
                  <a:gd name="connsiteY37" fmla="*/ 372127 h 400751"/>
                  <a:gd name="connsiteX38" fmla="*/ 28625 w 572502"/>
                  <a:gd name="connsiteY38" fmla="*/ 400752 h 400751"/>
                  <a:gd name="connsiteX39" fmla="*/ 543877 w 572502"/>
                  <a:gd name="connsiteY39" fmla="*/ 400752 h 400751"/>
                  <a:gd name="connsiteX40" fmla="*/ 572503 w 572502"/>
                  <a:gd name="connsiteY40" fmla="*/ 372127 h 400751"/>
                  <a:gd name="connsiteX41" fmla="*/ 572503 w 572502"/>
                  <a:gd name="connsiteY41" fmla="*/ 28625 h 400751"/>
                  <a:gd name="connsiteX42" fmla="*/ 543877 w 572502"/>
                  <a:gd name="connsiteY42" fmla="*/ 0 h 40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72502" h="400751">
                    <a:moveTo>
                      <a:pt x="515252" y="171751"/>
                    </a:moveTo>
                    <a:lnTo>
                      <a:pt x="343502" y="171751"/>
                    </a:lnTo>
                    <a:lnTo>
                      <a:pt x="343502" y="143126"/>
                    </a:lnTo>
                    <a:lnTo>
                      <a:pt x="515252" y="143126"/>
                    </a:lnTo>
                    <a:lnTo>
                      <a:pt x="515252" y="171751"/>
                    </a:lnTo>
                    <a:close/>
                    <a:moveTo>
                      <a:pt x="515252" y="257626"/>
                    </a:moveTo>
                    <a:lnTo>
                      <a:pt x="343502" y="257626"/>
                    </a:lnTo>
                    <a:lnTo>
                      <a:pt x="343502" y="229001"/>
                    </a:lnTo>
                    <a:lnTo>
                      <a:pt x="515252" y="229001"/>
                    </a:lnTo>
                    <a:lnTo>
                      <a:pt x="515252" y="257626"/>
                    </a:lnTo>
                    <a:close/>
                    <a:moveTo>
                      <a:pt x="515252" y="343502"/>
                    </a:moveTo>
                    <a:lnTo>
                      <a:pt x="343502" y="343502"/>
                    </a:lnTo>
                    <a:lnTo>
                      <a:pt x="343502" y="314876"/>
                    </a:lnTo>
                    <a:lnTo>
                      <a:pt x="515252" y="314876"/>
                    </a:lnTo>
                    <a:lnTo>
                      <a:pt x="515252" y="343502"/>
                    </a:lnTo>
                    <a:close/>
                    <a:moveTo>
                      <a:pt x="286251" y="343502"/>
                    </a:moveTo>
                    <a:lnTo>
                      <a:pt x="57250" y="343502"/>
                    </a:lnTo>
                    <a:lnTo>
                      <a:pt x="57250" y="286251"/>
                    </a:lnTo>
                    <a:cubicBezTo>
                      <a:pt x="57250" y="277664"/>
                      <a:pt x="61544" y="269076"/>
                      <a:pt x="68700" y="263351"/>
                    </a:cubicBezTo>
                    <a:cubicBezTo>
                      <a:pt x="84444" y="251901"/>
                      <a:pt x="104482" y="241882"/>
                      <a:pt x="124519" y="236157"/>
                    </a:cubicBezTo>
                    <a:cubicBezTo>
                      <a:pt x="140263" y="231864"/>
                      <a:pt x="156007" y="229001"/>
                      <a:pt x="171751" y="229001"/>
                    </a:cubicBezTo>
                    <a:cubicBezTo>
                      <a:pt x="188926" y="229001"/>
                      <a:pt x="204670" y="231864"/>
                      <a:pt x="218982" y="236157"/>
                    </a:cubicBezTo>
                    <a:cubicBezTo>
                      <a:pt x="239020" y="241882"/>
                      <a:pt x="259057" y="250470"/>
                      <a:pt x="274801" y="263351"/>
                    </a:cubicBezTo>
                    <a:cubicBezTo>
                      <a:pt x="281958" y="269076"/>
                      <a:pt x="286251" y="277664"/>
                      <a:pt x="286251" y="286251"/>
                    </a:cubicBezTo>
                    <a:lnTo>
                      <a:pt x="286251" y="343502"/>
                    </a:lnTo>
                    <a:close/>
                    <a:moveTo>
                      <a:pt x="171751" y="100188"/>
                    </a:moveTo>
                    <a:cubicBezTo>
                      <a:pt x="203238" y="100188"/>
                      <a:pt x="229001" y="125951"/>
                      <a:pt x="229001" y="157438"/>
                    </a:cubicBezTo>
                    <a:cubicBezTo>
                      <a:pt x="229001" y="188926"/>
                      <a:pt x="203238" y="214688"/>
                      <a:pt x="171751" y="214688"/>
                    </a:cubicBezTo>
                    <a:cubicBezTo>
                      <a:pt x="140263" y="214688"/>
                      <a:pt x="114501" y="188926"/>
                      <a:pt x="114501" y="157438"/>
                    </a:cubicBezTo>
                    <a:cubicBezTo>
                      <a:pt x="114501" y="125951"/>
                      <a:pt x="140263" y="100188"/>
                      <a:pt x="171751" y="100188"/>
                    </a:cubicBezTo>
                    <a:close/>
                    <a:moveTo>
                      <a:pt x="543877" y="0"/>
                    </a:moveTo>
                    <a:lnTo>
                      <a:pt x="357814" y="0"/>
                    </a:lnTo>
                    <a:cubicBezTo>
                      <a:pt x="357814" y="31488"/>
                      <a:pt x="332051" y="57250"/>
                      <a:pt x="300564" y="57250"/>
                    </a:cubicBezTo>
                    <a:lnTo>
                      <a:pt x="271939" y="57250"/>
                    </a:lnTo>
                    <a:cubicBezTo>
                      <a:pt x="240451" y="57250"/>
                      <a:pt x="214688" y="31488"/>
                      <a:pt x="214688" y="0"/>
                    </a:cubicBezTo>
                    <a:lnTo>
                      <a:pt x="28625" y="0"/>
                    </a:lnTo>
                    <a:cubicBezTo>
                      <a:pt x="12881" y="0"/>
                      <a:pt x="0" y="12881"/>
                      <a:pt x="0" y="28625"/>
                    </a:cubicBezTo>
                    <a:lnTo>
                      <a:pt x="0" y="372127"/>
                    </a:lnTo>
                    <a:cubicBezTo>
                      <a:pt x="0" y="387870"/>
                      <a:pt x="12881" y="400752"/>
                      <a:pt x="28625" y="400752"/>
                    </a:cubicBezTo>
                    <a:lnTo>
                      <a:pt x="543877" y="400752"/>
                    </a:lnTo>
                    <a:cubicBezTo>
                      <a:pt x="559621" y="400752"/>
                      <a:pt x="572503" y="387870"/>
                      <a:pt x="572503" y="372127"/>
                    </a:cubicBezTo>
                    <a:lnTo>
                      <a:pt x="572503" y="28625"/>
                    </a:lnTo>
                    <a:cubicBezTo>
                      <a:pt x="572503" y="12881"/>
                      <a:pt x="559621" y="0"/>
                      <a:pt x="543877" y="0"/>
                    </a:cubicBezTo>
                    <a:close/>
                  </a:path>
                </a:pathLst>
              </a:custGeom>
              <a:solidFill>
                <a:srgbClr val="1D4999"/>
              </a:solidFill>
              <a:ln w="7144" cap="flat">
                <a:noFill/>
                <a:prstDash val="solid"/>
                <a:miter/>
              </a:ln>
            </p:spPr>
            <p:txBody>
              <a:bodyPr rtlCol="0" anchor="ctr"/>
              <a:lstStyle/>
              <a:p>
                <a:endParaRPr lang="en-US"/>
              </a:p>
            </p:txBody>
          </p:sp>
        </p:grpSp>
      </p:grpSp>
      <p:sp>
        <p:nvSpPr>
          <p:cNvPr id="1048" name="TextBox 1047">
            <a:extLst>
              <a:ext uri="{FF2B5EF4-FFF2-40B4-BE49-F238E27FC236}">
                <a16:creationId xmlns:a16="http://schemas.microsoft.com/office/drawing/2014/main" id="{E8B134F1-1ECB-3BC1-5FB3-62EE448BA659}"/>
              </a:ext>
            </a:extLst>
          </p:cNvPr>
          <p:cNvSpPr txBox="1"/>
          <p:nvPr/>
        </p:nvSpPr>
        <p:spPr>
          <a:xfrm>
            <a:off x="8338747" y="5298275"/>
            <a:ext cx="737347" cy="584775"/>
          </a:xfrm>
          <a:prstGeom prst="rect">
            <a:avLst/>
          </a:prstGeom>
          <a:noFill/>
        </p:spPr>
        <p:txBody>
          <a:bodyPr wrap="square">
            <a:spAutoFit/>
          </a:bodyPr>
          <a:lstStyle/>
          <a:p>
            <a:pPr algn="ctr"/>
            <a:r>
              <a:rPr kumimoji="0" lang="en-US" sz="3200" b="1" i="0" u="none" strike="noStrike" kern="1200" cap="none" spc="0" normalizeH="0" baseline="0" noProof="0">
                <a:ln>
                  <a:noFill/>
                </a:ln>
                <a:solidFill>
                  <a:srgbClr val="2BA116"/>
                </a:solidFill>
                <a:effectLst/>
                <a:uLnTx/>
                <a:uFillTx/>
                <a:latin typeface="Tenorite" pitchFamily="2" charset="0"/>
                <a:ea typeface="+mn-ea"/>
                <a:cs typeface="+mn-cs"/>
              </a:rPr>
              <a:t>$$</a:t>
            </a:r>
            <a:endParaRPr lang="en-US" sz="3200" b="1">
              <a:solidFill>
                <a:srgbClr val="2BA116"/>
              </a:solidFill>
            </a:endParaRPr>
          </a:p>
        </p:txBody>
      </p:sp>
      <p:pic>
        <p:nvPicPr>
          <p:cNvPr id="1069" name="Picture 6">
            <a:extLst>
              <a:ext uri="{FF2B5EF4-FFF2-40B4-BE49-F238E27FC236}">
                <a16:creationId xmlns:a16="http://schemas.microsoft.com/office/drawing/2014/main" id="{BE3C8265-4B12-9CF0-38DC-AD5E7FF4AF61}"/>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7640057" y="797176"/>
            <a:ext cx="2098095" cy="1161056"/>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70" name="Picture 1069">
            <a:extLst>
              <a:ext uri="{FF2B5EF4-FFF2-40B4-BE49-F238E27FC236}">
                <a16:creationId xmlns:a16="http://schemas.microsoft.com/office/drawing/2014/main" id="{19DC911D-5D9F-B9D4-17A1-6014F9B7A31D}"/>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2363417" y="856564"/>
            <a:ext cx="1515777" cy="1101668"/>
          </a:xfrm>
          <a:prstGeom prst="rect">
            <a:avLst/>
          </a:prstGeom>
          <a:effectLst>
            <a:outerShdw blurRad="273535" dir="15301346" sx="99415" sy="99415" algn="tl" rotWithShape="0">
              <a:prstClr val="black">
                <a:alpha val="40000"/>
              </a:prstClr>
            </a:outerShdw>
          </a:effectLst>
        </p:spPr>
      </p:pic>
      <p:pic>
        <p:nvPicPr>
          <p:cNvPr id="1071" name="Picture 2">
            <a:extLst>
              <a:ext uri="{FF2B5EF4-FFF2-40B4-BE49-F238E27FC236}">
                <a16:creationId xmlns:a16="http://schemas.microsoft.com/office/drawing/2014/main" id="{A7CBC342-2A8F-094D-3D1F-C2271C7A53D0}"/>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4839881" y="782842"/>
            <a:ext cx="1957756" cy="1101668"/>
          </a:xfrm>
          <a:prstGeom prst="rect">
            <a:avLst/>
          </a:prstGeom>
          <a:noFill/>
          <a:effectLst>
            <a:outerShdw blurRad="273535" dir="15301346" sx="99415" sy="99415"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89" name="TextBox 1088">
            <a:extLst>
              <a:ext uri="{FF2B5EF4-FFF2-40B4-BE49-F238E27FC236}">
                <a16:creationId xmlns:a16="http://schemas.microsoft.com/office/drawing/2014/main" id="{181AC9F9-4CC9-769C-F913-59C5B795AF2D}"/>
              </a:ext>
            </a:extLst>
          </p:cNvPr>
          <p:cNvSpPr txBox="1"/>
          <p:nvPr/>
        </p:nvSpPr>
        <p:spPr>
          <a:xfrm>
            <a:off x="457751" y="5194212"/>
            <a:ext cx="3950126" cy="461665"/>
          </a:xfrm>
          <a:prstGeom prst="rect">
            <a:avLst/>
          </a:prstGeom>
          <a:noFill/>
        </p:spPr>
        <p:txBody>
          <a:bodyPr wrap="square">
            <a:spAutoFit/>
          </a:bodyPr>
          <a:lstStyle/>
          <a:p>
            <a:pPr marL="231775" indent="-231775">
              <a:buFont typeface="Arial" panose="020B0604020202020204" pitchFamily="34" charset="0"/>
              <a:buChar char="•"/>
            </a:pPr>
            <a:r>
              <a:rPr kumimoji="0" lang="en-US" sz="2400" b="0" i="0" u="none" strike="noStrike" kern="1200" cap="none" spc="0" normalizeH="0" baseline="0" noProof="0">
                <a:ln>
                  <a:noFill/>
                </a:ln>
                <a:solidFill>
                  <a:prstClr val="black"/>
                </a:solidFill>
                <a:effectLst/>
                <a:uLnTx/>
                <a:uFillTx/>
                <a:latin typeface="Tenorite" pitchFamily="2" charset="0"/>
              </a:rPr>
              <a:t>Single identity provider</a:t>
            </a:r>
            <a:endParaRPr lang="en-US" sz="2400"/>
          </a:p>
        </p:txBody>
      </p:sp>
      <p:sp>
        <p:nvSpPr>
          <p:cNvPr id="8" name="Date Placeholder 3">
            <a:extLst>
              <a:ext uri="{FF2B5EF4-FFF2-40B4-BE49-F238E27FC236}">
                <a16:creationId xmlns:a16="http://schemas.microsoft.com/office/drawing/2014/main" id="{569D9945-70C4-4EA1-2A58-A37F34F840AD}"/>
              </a:ext>
            </a:extLst>
          </p:cNvPr>
          <p:cNvSpPr>
            <a:spLocks noGrp="1"/>
          </p:cNvSpPr>
          <p:nvPr>
            <p:ph type="dt" sz="half" idx="10"/>
          </p:nvPr>
        </p:nvSpPr>
        <p:spPr>
          <a:xfrm>
            <a:off x="316524" y="6505820"/>
            <a:ext cx="2514014" cy="365125"/>
          </a:xfrm>
        </p:spPr>
        <p:txBody>
          <a:bodyPr/>
          <a:lstStyle/>
          <a:p>
            <a:r>
              <a:rPr lang="en-US" dirty="0"/>
              <a:t>Robius: App Dev in Rust</a:t>
            </a:r>
          </a:p>
        </p:txBody>
      </p:sp>
      <p:pic>
        <p:nvPicPr>
          <p:cNvPr id="9" name="Picture 8" descr="A logo of a company&#10;&#10;Description automatically generated with medium confidence">
            <a:extLst>
              <a:ext uri="{FF2B5EF4-FFF2-40B4-BE49-F238E27FC236}">
                <a16:creationId xmlns:a16="http://schemas.microsoft.com/office/drawing/2014/main" id="{0F6B03CE-A199-FD82-93C8-B75E6F3E2EF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70492" y="6562939"/>
            <a:ext cx="261619" cy="261619"/>
          </a:xfrm>
          <a:prstGeom prst="rect">
            <a:avLst/>
          </a:prstGeom>
        </p:spPr>
      </p:pic>
    </p:spTree>
    <p:extLst>
      <p:ext uri="{BB962C8B-B14F-4D97-AF65-F5344CB8AC3E}">
        <p14:creationId xmlns:p14="http://schemas.microsoft.com/office/powerpoint/2010/main" val="3280073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9"/>
                                        </p:tgtEl>
                                        <p:attrNameLst>
                                          <p:attrName>style.visibility</p:attrName>
                                        </p:attrNameLst>
                                      </p:cBhvr>
                                      <p:to>
                                        <p:strVal val="visible"/>
                                      </p:to>
                                    </p:set>
                                    <p:animEffect transition="in" filter="fade">
                                      <p:cBhvr>
                                        <p:cTn id="10" dur="1000"/>
                                        <p:tgtEl>
                                          <p:spTgt spid="1089"/>
                                        </p:tgtEl>
                                      </p:cBhvr>
                                    </p:animEffect>
                                  </p:childTnLst>
                                </p:cTn>
                              </p:par>
                              <p:par>
                                <p:cTn id="11" presetID="10" presetClass="entr" presetSubtype="0" fill="hold" nodeType="withEffect">
                                  <p:stCondLst>
                                    <p:cond delay="0"/>
                                  </p:stCondLst>
                                  <p:childTnLst>
                                    <p:set>
                                      <p:cBhvr>
                                        <p:cTn id="12" dur="1" fill="hold">
                                          <p:stCondLst>
                                            <p:cond delay="0"/>
                                          </p:stCondLst>
                                        </p:cTn>
                                        <p:tgtEl>
                                          <p:spTgt spid="1035"/>
                                        </p:tgtEl>
                                        <p:attrNameLst>
                                          <p:attrName>style.visibility</p:attrName>
                                        </p:attrNameLst>
                                      </p:cBhvr>
                                      <p:to>
                                        <p:strVal val="visible"/>
                                      </p:to>
                                    </p:set>
                                    <p:animEffect transition="in" filter="fade">
                                      <p:cBhvr>
                                        <p:cTn id="13" dur="1000"/>
                                        <p:tgtEl>
                                          <p:spTgt spid="103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37"/>
                                        </p:tgtEl>
                                        <p:attrNameLst>
                                          <p:attrName>style.visibility</p:attrName>
                                        </p:attrNameLst>
                                      </p:cBhvr>
                                      <p:to>
                                        <p:strVal val="visible"/>
                                      </p:to>
                                    </p:set>
                                    <p:animEffect transition="in" filter="wipe(down)">
                                      <p:cBhvr>
                                        <p:cTn id="18" dur="1000"/>
                                        <p:tgtEl>
                                          <p:spTgt spid="1037"/>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038"/>
                                        </p:tgtEl>
                                        <p:attrNameLst>
                                          <p:attrName>style.visibility</p:attrName>
                                        </p:attrNameLst>
                                      </p:cBhvr>
                                      <p:to>
                                        <p:strVal val="visible"/>
                                      </p:to>
                                    </p:set>
                                    <p:animEffect transition="in" filter="wipe(up)">
                                      <p:cBhvr>
                                        <p:cTn id="22" dur="1000"/>
                                        <p:tgtEl>
                                          <p:spTgt spid="1038"/>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46"/>
                                        </p:tgtEl>
                                        <p:attrNameLst>
                                          <p:attrName>style.visibility</p:attrName>
                                        </p:attrNameLst>
                                      </p:cBhvr>
                                      <p:to>
                                        <p:strVal val="visible"/>
                                      </p:to>
                                    </p:set>
                                    <p:animEffect transition="in" filter="fade">
                                      <p:cBhvr>
                                        <p:cTn id="26" dur="1000"/>
                                        <p:tgtEl>
                                          <p:spTgt spid="1046"/>
                                        </p:tgtEl>
                                      </p:cBhvr>
                                    </p:animEffect>
                                  </p:childTnLst>
                                </p:cTn>
                              </p:par>
                            </p:childTnLst>
                          </p:cTn>
                        </p:par>
                        <p:par>
                          <p:cTn id="27" fill="hold">
                            <p:stCondLst>
                              <p:cond delay="3000"/>
                            </p:stCondLst>
                            <p:childTnLst>
                              <p:par>
                                <p:cTn id="28" presetID="22" presetClass="entr" presetSubtype="4" fill="hold"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10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1000"/>
                                        <p:tgtEl>
                                          <p:spTgt spid="39"/>
                                        </p:tgtEl>
                                      </p:cBhvr>
                                    </p:animEffect>
                                  </p:childTnLst>
                                </p:cTn>
                              </p:par>
                              <p:par>
                                <p:cTn id="34" presetID="22" presetClass="entr" presetSubtype="4"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down)">
                                      <p:cBhvr>
                                        <p:cTn id="36" dur="1000"/>
                                        <p:tgtEl>
                                          <p:spTgt spid="32"/>
                                        </p:tgtEl>
                                      </p:cBhvr>
                                    </p:animEffect>
                                  </p:childTnLst>
                                </p:cTn>
                              </p:par>
                              <p:par>
                                <p:cTn id="37" presetID="22" presetClass="entr" presetSubtype="4"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1000"/>
                                        <p:tgtEl>
                                          <p:spTgt spid="29"/>
                                        </p:tgtEl>
                                      </p:cBhvr>
                                    </p:animEffect>
                                  </p:childTnLst>
                                </p:cTn>
                              </p:par>
                              <p:par>
                                <p:cTn id="40" presetID="22" presetClass="entr" presetSubtype="4"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1000"/>
                                        <p:tgtEl>
                                          <p:spTgt spid="25"/>
                                        </p:tgtEl>
                                      </p:cBhvr>
                                    </p:animEffect>
                                  </p:childTnLst>
                                </p:cTn>
                              </p:par>
                              <p:par>
                                <p:cTn id="43" presetID="2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10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1000" fill="hold"/>
                                        <p:tgtEl>
                                          <p:spTgt spid="22"/>
                                        </p:tgtEl>
                                        <p:attrNameLst>
                                          <p:attrName>ppt_x</p:attrName>
                                        </p:attrNameLst>
                                      </p:cBhvr>
                                      <p:tavLst>
                                        <p:tav tm="0">
                                          <p:val>
                                            <p:strVal val="#ppt_x"/>
                                          </p:val>
                                        </p:tav>
                                        <p:tav tm="100000">
                                          <p:val>
                                            <p:strVal val="#ppt_x"/>
                                          </p:val>
                                        </p:tav>
                                      </p:tavLst>
                                    </p:anim>
                                    <p:anim calcmode="lin" valueType="num">
                                      <p:cBhvr additive="base">
                                        <p:cTn id="51" dur="100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048"/>
                                        </p:tgtEl>
                                        <p:attrNameLst>
                                          <p:attrName>style.visibility</p:attrName>
                                        </p:attrNameLst>
                                      </p:cBhvr>
                                      <p:to>
                                        <p:strVal val="visible"/>
                                      </p:to>
                                    </p:set>
                                    <p:anim calcmode="lin" valueType="num">
                                      <p:cBhvr additive="base">
                                        <p:cTn id="54" dur="1000" fill="hold"/>
                                        <p:tgtEl>
                                          <p:spTgt spid="1048"/>
                                        </p:tgtEl>
                                        <p:attrNameLst>
                                          <p:attrName>ppt_x</p:attrName>
                                        </p:attrNameLst>
                                      </p:cBhvr>
                                      <p:tavLst>
                                        <p:tav tm="0">
                                          <p:val>
                                            <p:strVal val="#ppt_x"/>
                                          </p:val>
                                        </p:tav>
                                        <p:tav tm="100000">
                                          <p:val>
                                            <p:strVal val="#ppt_x"/>
                                          </p:val>
                                        </p:tav>
                                      </p:tavLst>
                                    </p:anim>
                                    <p:anim calcmode="lin" valueType="num">
                                      <p:cBhvr additive="base">
                                        <p:cTn id="55" dur="1000" fill="hold"/>
                                        <p:tgtEl>
                                          <p:spTgt spid="10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1048" grpId="0"/>
      <p:bldP spid="108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66484EB-C488-3588-1566-302EDA0660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64" y="-83127"/>
            <a:ext cx="7018228" cy="7024732"/>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26E842-F934-08F0-D67A-A4D870975914}"/>
              </a:ext>
            </a:extLst>
          </p:cNvPr>
          <p:cNvSpPr>
            <a:spLocks noGrp="1"/>
          </p:cNvSpPr>
          <p:nvPr>
            <p:ph type="title"/>
          </p:nvPr>
        </p:nvSpPr>
        <p:spPr>
          <a:xfrm>
            <a:off x="7292104" y="306144"/>
            <a:ext cx="4618844" cy="1325563"/>
          </a:xfrm>
        </p:spPr>
        <p:txBody>
          <a:bodyPr>
            <a:normAutofit fontScale="90000"/>
          </a:bodyPr>
          <a:lstStyle/>
          <a:p>
            <a:r>
              <a:rPr lang="en-US"/>
              <a:t>Many other service categories exist</a:t>
            </a:r>
          </a:p>
        </p:txBody>
      </p:sp>
      <p:sp>
        <p:nvSpPr>
          <p:cNvPr id="5" name="Slide Number Placeholder 4">
            <a:extLst>
              <a:ext uri="{FF2B5EF4-FFF2-40B4-BE49-F238E27FC236}">
                <a16:creationId xmlns:a16="http://schemas.microsoft.com/office/drawing/2014/main" id="{8BE5ADFE-660E-1CA5-DA9D-3C244F1B0021}"/>
              </a:ext>
            </a:extLst>
          </p:cNvPr>
          <p:cNvSpPr>
            <a:spLocks noGrp="1"/>
          </p:cNvSpPr>
          <p:nvPr>
            <p:ph type="sldNum" sz="quarter" idx="12"/>
          </p:nvPr>
        </p:nvSpPr>
        <p:spPr/>
        <p:txBody>
          <a:bodyPr/>
          <a:lstStyle/>
          <a:p>
            <a:fld id="{7D62C56D-5E74-2945-931D-C07ECBF0F859}" type="slidenum">
              <a:rPr lang="en-US" smtClean="0"/>
              <a:pPr/>
              <a:t>45</a:t>
            </a:fld>
            <a:endParaRPr lang="en-US"/>
          </a:p>
        </p:txBody>
      </p:sp>
      <p:sp>
        <p:nvSpPr>
          <p:cNvPr id="7" name="Content Placeholder 2">
            <a:extLst>
              <a:ext uri="{FF2B5EF4-FFF2-40B4-BE49-F238E27FC236}">
                <a16:creationId xmlns:a16="http://schemas.microsoft.com/office/drawing/2014/main" id="{E25D0D4B-08A1-B8DC-3DC6-29DF7456B2AA}"/>
              </a:ext>
            </a:extLst>
          </p:cNvPr>
          <p:cNvSpPr>
            <a:spLocks noGrp="1"/>
          </p:cNvSpPr>
          <p:nvPr>
            <p:ph idx="1"/>
          </p:nvPr>
        </p:nvSpPr>
        <p:spPr>
          <a:xfrm>
            <a:off x="7351479" y="1852551"/>
            <a:ext cx="4547594" cy="4558201"/>
          </a:xfrm>
        </p:spPr>
        <p:txBody>
          <a:bodyPr>
            <a:normAutofit/>
          </a:bodyPr>
          <a:lstStyle/>
          <a:p>
            <a:r>
              <a:rPr lang="en-US"/>
              <a:t>Most based on </a:t>
            </a:r>
            <a:r>
              <a:rPr lang="en-US" err="1"/>
              <a:t>ActivityPub</a:t>
            </a:r>
            <a:endParaRPr lang="en-US"/>
          </a:p>
          <a:p>
            <a:endParaRPr lang="en-US"/>
          </a:p>
          <a:p>
            <a:pPr marL="0" indent="0">
              <a:buNone/>
            </a:pPr>
            <a:endParaRPr lang="en-US"/>
          </a:p>
        </p:txBody>
      </p:sp>
      <p:graphicFrame>
        <p:nvGraphicFramePr>
          <p:cNvPr id="8" name="Table 7">
            <a:extLst>
              <a:ext uri="{FF2B5EF4-FFF2-40B4-BE49-F238E27FC236}">
                <a16:creationId xmlns:a16="http://schemas.microsoft.com/office/drawing/2014/main" id="{9F24C8F3-F375-ADB2-4A2A-8206CF42F1F3}"/>
              </a:ext>
            </a:extLst>
          </p:cNvPr>
          <p:cNvGraphicFramePr>
            <a:graphicFrameLocks noGrp="1"/>
          </p:cNvGraphicFramePr>
          <p:nvPr>
            <p:extLst>
              <p:ext uri="{D42A27DB-BD31-4B8C-83A1-F6EECF244321}">
                <p14:modId xmlns:p14="http://schemas.microsoft.com/office/powerpoint/2010/main" val="1331818776"/>
              </p:ext>
            </p:extLst>
          </p:nvPr>
        </p:nvGraphicFramePr>
        <p:xfrm>
          <a:off x="7591574" y="2518556"/>
          <a:ext cx="4547594" cy="2651760"/>
        </p:xfrm>
        <a:graphic>
          <a:graphicData uri="http://schemas.openxmlformats.org/drawingml/2006/table">
            <a:tbl>
              <a:tblPr bandRow="1" bandCol="1">
                <a:tableStyleId>{5940675A-B579-460E-94D1-54222C63F5DA}</a:tableStyleId>
              </a:tblPr>
              <a:tblGrid>
                <a:gridCol w="2173749">
                  <a:extLst>
                    <a:ext uri="{9D8B030D-6E8A-4147-A177-3AD203B41FA5}">
                      <a16:colId xmlns:a16="http://schemas.microsoft.com/office/drawing/2014/main" val="693324974"/>
                    </a:ext>
                  </a:extLst>
                </a:gridCol>
                <a:gridCol w="2373845">
                  <a:extLst>
                    <a:ext uri="{9D8B030D-6E8A-4147-A177-3AD203B41FA5}">
                      <a16:colId xmlns:a16="http://schemas.microsoft.com/office/drawing/2014/main" val="2439132728"/>
                    </a:ext>
                  </a:extLst>
                </a:gridCol>
              </a:tblGrid>
              <a:tr h="370840">
                <a:tc>
                  <a:txBody>
                    <a:bodyPr/>
                    <a:lstStyle/>
                    <a:p>
                      <a:pPr algn="l"/>
                      <a:r>
                        <a:rPr lang="en-US" sz="2400" b="1">
                          <a:latin typeface="Tenorite" pitchFamily="2" charset="0"/>
                        </a:rPr>
                        <a:t>Image sharing</a:t>
                      </a:r>
                    </a:p>
                  </a:txBody>
                  <a:tcP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err="1">
                          <a:latin typeface="Tenorite" pitchFamily="2" charset="0"/>
                        </a:rPr>
                        <a:t>Pixelfed</a:t>
                      </a:r>
                      <a:endParaRPr lang="en-US" sz="2400">
                        <a:latin typeface="Tenorite" pitchFamily="2" charset="0"/>
                      </a:endParaRPr>
                    </a:p>
                  </a:txBody>
                  <a:tcPr>
                    <a:lnL w="12700" cmpd="sng">
                      <a:noFill/>
                    </a:lnL>
                    <a:lnR w="12700" cmpd="sng">
                      <a:noFill/>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8986683"/>
                  </a:ext>
                </a:extLst>
              </a:tr>
              <a:tr h="370840">
                <a:tc>
                  <a:txBody>
                    <a:bodyPr/>
                    <a:lstStyle/>
                    <a:p>
                      <a:pPr algn="l"/>
                      <a:r>
                        <a:rPr lang="en-US" sz="2400" b="1">
                          <a:latin typeface="Tenorite" pitchFamily="2" charset="0"/>
                        </a:rPr>
                        <a:t>Music sharing</a:t>
                      </a: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err="1">
                          <a:latin typeface="Tenorite" pitchFamily="2" charset="0"/>
                        </a:rPr>
                        <a:t>Funkwhale</a:t>
                      </a:r>
                      <a:endParaRPr lang="en-US" sz="2400">
                        <a:latin typeface="Tenorite" pitchFamily="2" charset="0"/>
                      </a:endParaRP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6938915"/>
                  </a:ext>
                </a:extLst>
              </a:tr>
              <a:tr h="370840">
                <a:tc>
                  <a:txBody>
                    <a:bodyPr/>
                    <a:lstStyle/>
                    <a:p>
                      <a:pPr algn="l"/>
                      <a:r>
                        <a:rPr lang="en-US" sz="2400" b="1">
                          <a:latin typeface="Tenorite" pitchFamily="2" charset="0"/>
                        </a:rPr>
                        <a:t>Podcasting</a:t>
                      </a: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err="1">
                          <a:latin typeface="Tenorite" pitchFamily="2" charset="0"/>
                        </a:rPr>
                        <a:t>Castopod</a:t>
                      </a:r>
                      <a:endParaRPr lang="en-US" sz="2400">
                        <a:latin typeface="Tenorite" pitchFamily="2" charset="0"/>
                      </a:endParaRP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4690737"/>
                  </a:ext>
                </a:extLst>
              </a:tr>
              <a:tr h="370840">
                <a:tc>
                  <a:txBody>
                    <a:bodyPr/>
                    <a:lstStyle/>
                    <a:p>
                      <a:pPr algn="l"/>
                      <a:r>
                        <a:rPr lang="en-US" sz="2400" b="1">
                          <a:latin typeface="Tenorite" pitchFamily="2" charset="0"/>
                        </a:rPr>
                        <a:t>Video hosting</a:t>
                      </a: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2400" err="1">
                          <a:latin typeface="Tenorite" pitchFamily="2" charset="0"/>
                        </a:rPr>
                        <a:t>PeerTube</a:t>
                      </a:r>
                      <a:endParaRPr lang="en-US" sz="2400">
                        <a:latin typeface="Tenorite" pitchFamily="2" charset="0"/>
                      </a:endParaRPr>
                    </a:p>
                  </a:txBody>
                  <a:tcP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40857072"/>
                  </a:ext>
                </a:extLst>
              </a:tr>
              <a:tr h="370840">
                <a:tc>
                  <a:txBody>
                    <a:bodyPr/>
                    <a:lstStyle/>
                    <a:p>
                      <a:pPr algn="l"/>
                      <a:r>
                        <a:rPr lang="en-US" sz="2400" b="1">
                          <a:latin typeface="Tenorite" pitchFamily="2" charset="0"/>
                        </a:rPr>
                        <a:t>Full blogging</a:t>
                      </a:r>
                    </a:p>
                  </a:txBody>
                  <a:tcP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2400" err="1">
                          <a:latin typeface="Tenorite" pitchFamily="2" charset="0"/>
                        </a:rPr>
                        <a:t>Wordpress</a:t>
                      </a:r>
                      <a:r>
                        <a:rPr lang="en-US" sz="2400">
                          <a:latin typeface="Tenorite" pitchFamily="2" charset="0"/>
                        </a:rPr>
                        <a:t>,</a:t>
                      </a:r>
                      <a:br>
                        <a:rPr lang="en-US" sz="2400">
                          <a:latin typeface="Tenorite" pitchFamily="2" charset="0"/>
                        </a:rPr>
                      </a:br>
                      <a:r>
                        <a:rPr lang="en-US" sz="2400">
                          <a:latin typeface="Tenorite" pitchFamily="2" charset="0"/>
                        </a:rPr>
                        <a:t>Plume, etc.</a:t>
                      </a:r>
                    </a:p>
                  </a:txBody>
                  <a:tcP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6446933"/>
                  </a:ext>
                </a:extLst>
              </a:tr>
            </a:tbl>
          </a:graphicData>
        </a:graphic>
      </p:graphicFrame>
    </p:spTree>
    <p:extLst>
      <p:ext uri="{BB962C8B-B14F-4D97-AF65-F5344CB8AC3E}">
        <p14:creationId xmlns:p14="http://schemas.microsoft.com/office/powerpoint/2010/main" val="4021163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77104-F2CD-6ACD-8FFE-B2E395392588}"/>
              </a:ext>
            </a:extLst>
          </p:cNvPr>
          <p:cNvSpPr>
            <a:spLocks noGrp="1"/>
          </p:cNvSpPr>
          <p:nvPr>
            <p:ph type="title"/>
          </p:nvPr>
        </p:nvSpPr>
        <p:spPr>
          <a:xfrm>
            <a:off x="831850" y="1144790"/>
            <a:ext cx="10515600" cy="2852737"/>
          </a:xfrm>
        </p:spPr>
        <p:txBody>
          <a:bodyPr>
            <a:normAutofit/>
          </a:bodyPr>
          <a:lstStyle/>
          <a:p>
            <a:pPr algn="ctr"/>
            <a:r>
              <a:rPr lang="en-US" sz="4800"/>
              <a:t>make it easier to use</a:t>
            </a:r>
            <a:br>
              <a:rPr lang="en-US" sz="4800"/>
            </a:br>
            <a:r>
              <a:rPr lang="en-US" sz="4800"/>
              <a:t>and discover the fediverse</a:t>
            </a:r>
          </a:p>
        </p:txBody>
      </p:sp>
      <p:sp>
        <p:nvSpPr>
          <p:cNvPr id="2" name="Slide Number Placeholder 4">
            <a:extLst>
              <a:ext uri="{FF2B5EF4-FFF2-40B4-BE49-F238E27FC236}">
                <a16:creationId xmlns:a16="http://schemas.microsoft.com/office/drawing/2014/main" id="{B5608A31-14F0-0639-3EA4-1F0990F6A507}"/>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46</a:t>
            </a:fld>
            <a:endParaRPr lang="en-US"/>
          </a:p>
        </p:txBody>
      </p:sp>
      <p:sp>
        <p:nvSpPr>
          <p:cNvPr id="3" name="Slide Number Placeholder 2">
            <a:extLst>
              <a:ext uri="{FF2B5EF4-FFF2-40B4-BE49-F238E27FC236}">
                <a16:creationId xmlns:a16="http://schemas.microsoft.com/office/drawing/2014/main" id="{80B73671-6E9D-817F-2D4A-DF3DB2C5A425}"/>
              </a:ext>
            </a:extLst>
          </p:cNvPr>
          <p:cNvSpPr>
            <a:spLocks noGrp="1"/>
          </p:cNvSpPr>
          <p:nvPr>
            <p:ph type="sldNum" sz="quarter" idx="12"/>
          </p:nvPr>
        </p:nvSpPr>
        <p:spPr/>
        <p:txBody>
          <a:bodyPr/>
          <a:lstStyle/>
          <a:p>
            <a:fld id="{7D62C56D-5E74-2945-931D-C07ECBF0F859}" type="slidenum">
              <a:rPr lang="en-US" smtClean="0"/>
              <a:t>46</a:t>
            </a:fld>
            <a:endParaRPr lang="en-US"/>
          </a:p>
        </p:txBody>
      </p:sp>
      <p:sp>
        <p:nvSpPr>
          <p:cNvPr id="5" name="Date Placeholder 4">
            <a:extLst>
              <a:ext uri="{FF2B5EF4-FFF2-40B4-BE49-F238E27FC236}">
                <a16:creationId xmlns:a16="http://schemas.microsoft.com/office/drawing/2014/main" id="{6E7042AE-CF5D-D8E1-35F9-6AC08356DC27}"/>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E63BE6D8-17C8-020D-DADE-07CABB116C4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279643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011605-363D-59A2-F169-A40B49043D9E}"/>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A20D709-4180-8E83-D63E-D35A4E141076}"/>
              </a:ext>
            </a:extLst>
          </p:cNvPr>
          <p:cNvSpPr/>
          <p:nvPr/>
        </p:nvSpPr>
        <p:spPr>
          <a:xfrm>
            <a:off x="-223615" y="-1662"/>
            <a:ext cx="12639230" cy="7264442"/>
          </a:xfrm>
          <a:prstGeom prst="rect">
            <a:avLst/>
          </a:prstGeom>
          <a:solidFill>
            <a:schemeClr val="bg1">
              <a:alpha val="81476"/>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8F9084E-DA83-F348-5303-8D65959DD8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Robius: App Dev in Rust</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62C56D-5E74-2945-931D-C07ECBF0F859}"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6BDA4D4-0E3B-ABA5-9234-268A967B408A}"/>
              </a:ext>
            </a:extLst>
          </p:cNvPr>
          <p:cNvSpPr>
            <a:spLocks noGrp="1"/>
          </p:cNvSpPr>
          <p:nvPr>
            <p:ph type="title"/>
          </p:nvPr>
        </p:nvSpPr>
        <p:spPr>
          <a:xfrm>
            <a:off x="518160" y="151765"/>
            <a:ext cx="11013440" cy="1325563"/>
          </a:xfrm>
        </p:spPr>
        <p:txBody>
          <a:bodyPr/>
          <a:lstStyle/>
          <a:p>
            <a:r>
              <a:rPr lang="en-US" dirty="0"/>
              <a:t>Acknowledgments</a:t>
            </a:r>
          </a:p>
        </p:txBody>
      </p:sp>
      <p:pic>
        <p:nvPicPr>
          <p:cNvPr id="9" name="Picture 2">
            <a:extLst>
              <a:ext uri="{FF2B5EF4-FFF2-40B4-BE49-F238E27FC236}">
                <a16:creationId xmlns:a16="http://schemas.microsoft.com/office/drawing/2014/main" id="{CFEC95F8-62DB-72F0-3564-2B5C0E805BE1}"/>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10131" t="15447" r="9677" b="4361"/>
          <a:stretch/>
        </p:blipFill>
        <p:spPr bwMode="auto">
          <a:xfrm>
            <a:off x="9315206" y="1547620"/>
            <a:ext cx="1318052" cy="13180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9F78C83-ABDC-5B8B-3764-FF69A470AE20}"/>
              </a:ext>
            </a:extLst>
          </p:cNvPr>
          <p:cNvSpPr txBox="1"/>
          <p:nvPr/>
        </p:nvSpPr>
        <p:spPr>
          <a:xfrm>
            <a:off x="9020420" y="2932878"/>
            <a:ext cx="1795616" cy="369332"/>
          </a:xfrm>
          <a:prstGeom prst="rect">
            <a:avLst/>
          </a:prstGeom>
          <a:noFill/>
        </p:spPr>
        <p:txBody>
          <a:bodyPr wrap="square" rtlCol="0">
            <a:spAutoFit/>
          </a:bodyPr>
          <a:lstStyle/>
          <a:p>
            <a:pPr algn="ctr"/>
            <a:r>
              <a:rPr lang="en-US" dirty="0" err="1"/>
              <a:t>Klim</a:t>
            </a:r>
            <a:r>
              <a:rPr lang="en-US" dirty="0"/>
              <a:t> </a:t>
            </a:r>
            <a:r>
              <a:rPr lang="en-US" dirty="0" err="1"/>
              <a:t>Tsoutsman</a:t>
            </a:r>
            <a:endParaRPr lang="en-US" dirty="0"/>
          </a:p>
        </p:txBody>
      </p:sp>
      <p:pic>
        <p:nvPicPr>
          <p:cNvPr id="1028" name="Picture 4" descr="Rik Arends">
            <a:extLst>
              <a:ext uri="{FF2B5EF4-FFF2-40B4-BE49-F238E27FC236}">
                <a16:creationId xmlns:a16="http://schemas.microsoft.com/office/drawing/2014/main" id="{9102F9F4-BBEB-3DD7-314E-9889AC2BE3D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96188" y="1508969"/>
            <a:ext cx="1336446" cy="13364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1EA8628-7A51-4C87-2B55-399BF19E6914}"/>
              </a:ext>
            </a:extLst>
          </p:cNvPr>
          <p:cNvSpPr txBox="1"/>
          <p:nvPr/>
        </p:nvSpPr>
        <p:spPr>
          <a:xfrm>
            <a:off x="766603" y="2909852"/>
            <a:ext cx="1795616" cy="369332"/>
          </a:xfrm>
          <a:prstGeom prst="rect">
            <a:avLst/>
          </a:prstGeom>
          <a:noFill/>
        </p:spPr>
        <p:txBody>
          <a:bodyPr wrap="square" rtlCol="0">
            <a:spAutoFit/>
          </a:bodyPr>
          <a:lstStyle/>
          <a:p>
            <a:pPr algn="ctr"/>
            <a:r>
              <a:rPr lang="en-US" dirty="0"/>
              <a:t>Rik Arends</a:t>
            </a:r>
          </a:p>
        </p:txBody>
      </p:sp>
      <p:pic>
        <p:nvPicPr>
          <p:cNvPr id="1034" name="Picture 10" descr="Eddy Bruël">
            <a:extLst>
              <a:ext uri="{FF2B5EF4-FFF2-40B4-BE49-F238E27FC236}">
                <a16:creationId xmlns:a16="http://schemas.microsoft.com/office/drawing/2014/main" id="{963AFA9E-C01E-A0E0-C03E-4F91EDC59A2A}"/>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2948905" y="1508969"/>
            <a:ext cx="1336446" cy="13364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23369A1-0BDA-3CD3-E083-3EA198ABF0AE}"/>
              </a:ext>
            </a:extLst>
          </p:cNvPr>
          <p:cNvSpPr txBox="1"/>
          <p:nvPr/>
        </p:nvSpPr>
        <p:spPr>
          <a:xfrm>
            <a:off x="2719320" y="2918303"/>
            <a:ext cx="1795616" cy="369332"/>
          </a:xfrm>
          <a:prstGeom prst="rect">
            <a:avLst/>
          </a:prstGeom>
          <a:noFill/>
        </p:spPr>
        <p:txBody>
          <a:bodyPr wrap="square" rtlCol="0">
            <a:spAutoFit/>
          </a:bodyPr>
          <a:lstStyle/>
          <a:p>
            <a:pPr algn="ctr"/>
            <a:r>
              <a:rPr lang="en-US" dirty="0"/>
              <a:t>Eddy </a:t>
            </a:r>
            <a:r>
              <a:rPr lang="en-US" dirty="0" err="1"/>
              <a:t>Bruël</a:t>
            </a:r>
            <a:endParaRPr lang="en-US" dirty="0"/>
          </a:p>
        </p:txBody>
      </p:sp>
      <p:sp>
        <p:nvSpPr>
          <p:cNvPr id="20" name="TextBox 19">
            <a:extLst>
              <a:ext uri="{FF2B5EF4-FFF2-40B4-BE49-F238E27FC236}">
                <a16:creationId xmlns:a16="http://schemas.microsoft.com/office/drawing/2014/main" id="{8352904A-2124-DFCE-A68B-5FB7C81FFA88}"/>
              </a:ext>
            </a:extLst>
          </p:cNvPr>
          <p:cNvSpPr txBox="1"/>
          <p:nvPr/>
        </p:nvSpPr>
        <p:spPr>
          <a:xfrm>
            <a:off x="744436" y="5069721"/>
            <a:ext cx="1795616" cy="646331"/>
          </a:xfrm>
          <a:prstGeom prst="rect">
            <a:avLst/>
          </a:prstGeom>
          <a:noFill/>
        </p:spPr>
        <p:txBody>
          <a:bodyPr wrap="square" rtlCol="0">
            <a:spAutoFit/>
          </a:bodyPr>
          <a:lstStyle/>
          <a:p>
            <a:pPr algn="ctr"/>
            <a:r>
              <a:rPr lang="en-US" dirty="0"/>
              <a:t>Sebastian </a:t>
            </a:r>
            <a:r>
              <a:rPr lang="en-US" dirty="0" err="1"/>
              <a:t>Michailidis</a:t>
            </a:r>
            <a:endParaRPr lang="en-US" dirty="0"/>
          </a:p>
        </p:txBody>
      </p:sp>
      <p:pic>
        <p:nvPicPr>
          <p:cNvPr id="1040" name="Picture 16" descr="Sebastian Michailidis">
            <a:extLst>
              <a:ext uri="{FF2B5EF4-FFF2-40B4-BE49-F238E27FC236}">
                <a16:creationId xmlns:a16="http://schemas.microsoft.com/office/drawing/2014/main" id="{AFC1EF5E-FE55-D1D3-4583-E3FF67E8D76C}"/>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951854" y="3630559"/>
            <a:ext cx="1380780" cy="138078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87C9B31-3EC3-85F6-4545-58249C8392D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323398" y="1505121"/>
            <a:ext cx="1380336" cy="13292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D88F39D-CC29-C2D6-B1B5-2B530D86A8F6}"/>
              </a:ext>
            </a:extLst>
          </p:cNvPr>
          <p:cNvSpPr txBox="1"/>
          <p:nvPr/>
        </p:nvSpPr>
        <p:spPr>
          <a:xfrm>
            <a:off x="7059754" y="2782669"/>
            <a:ext cx="1795616" cy="646331"/>
          </a:xfrm>
          <a:prstGeom prst="rect">
            <a:avLst/>
          </a:prstGeom>
          <a:noFill/>
        </p:spPr>
        <p:txBody>
          <a:bodyPr wrap="square" rtlCol="0">
            <a:spAutoFit/>
          </a:bodyPr>
          <a:lstStyle/>
          <a:p>
            <a:pPr algn="ctr"/>
            <a:r>
              <a:rPr lang="en-US" dirty="0"/>
              <a:t>David </a:t>
            </a:r>
            <a:r>
              <a:rPr lang="en-US" dirty="0" err="1"/>
              <a:t>Rheinsberg</a:t>
            </a:r>
            <a:endParaRPr lang="en-US" dirty="0"/>
          </a:p>
        </p:txBody>
      </p:sp>
      <p:pic>
        <p:nvPicPr>
          <p:cNvPr id="1046" name="Picture 22">
            <a:extLst>
              <a:ext uri="{FF2B5EF4-FFF2-40B4-BE49-F238E27FC236}">
                <a16:creationId xmlns:a16="http://schemas.microsoft.com/office/drawing/2014/main" id="{21D034A8-EFB2-C722-3EA5-F836878FA070}"/>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352121" y="3708712"/>
            <a:ext cx="1436909" cy="13807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77035E8-E02F-BB92-B9DC-3F2D10A7C907}"/>
              </a:ext>
            </a:extLst>
          </p:cNvPr>
          <p:cNvSpPr txBox="1"/>
          <p:nvPr/>
        </p:nvSpPr>
        <p:spPr>
          <a:xfrm>
            <a:off x="5127072" y="5136669"/>
            <a:ext cx="1795616" cy="369332"/>
          </a:xfrm>
          <a:prstGeom prst="rect">
            <a:avLst/>
          </a:prstGeom>
          <a:noFill/>
        </p:spPr>
        <p:txBody>
          <a:bodyPr wrap="square" rtlCol="0">
            <a:spAutoFit/>
          </a:bodyPr>
          <a:lstStyle/>
          <a:p>
            <a:pPr algn="ctr"/>
            <a:r>
              <a:rPr lang="en-US" dirty="0"/>
              <a:t>Jorge </a:t>
            </a:r>
            <a:r>
              <a:rPr lang="en-US" dirty="0" err="1"/>
              <a:t>Bejar</a:t>
            </a:r>
            <a:endParaRPr lang="en-US" dirty="0"/>
          </a:p>
        </p:txBody>
      </p:sp>
      <p:sp>
        <p:nvSpPr>
          <p:cNvPr id="38" name="TextBox 37">
            <a:extLst>
              <a:ext uri="{FF2B5EF4-FFF2-40B4-BE49-F238E27FC236}">
                <a16:creationId xmlns:a16="http://schemas.microsoft.com/office/drawing/2014/main" id="{FC2C0535-328D-1692-DDD0-04F699FE427D}"/>
              </a:ext>
            </a:extLst>
          </p:cNvPr>
          <p:cNvSpPr txBox="1"/>
          <p:nvPr/>
        </p:nvSpPr>
        <p:spPr>
          <a:xfrm>
            <a:off x="7166760" y="5038278"/>
            <a:ext cx="1795616" cy="646331"/>
          </a:xfrm>
          <a:prstGeom prst="rect">
            <a:avLst/>
          </a:prstGeom>
          <a:noFill/>
        </p:spPr>
        <p:txBody>
          <a:bodyPr wrap="square" rtlCol="0">
            <a:spAutoFit/>
          </a:bodyPr>
          <a:lstStyle/>
          <a:p>
            <a:pPr algn="ctr"/>
            <a:r>
              <a:rPr lang="en-US" dirty="0"/>
              <a:t>Julian </a:t>
            </a:r>
            <a:br>
              <a:rPr lang="en-US" dirty="0"/>
            </a:br>
            <a:r>
              <a:rPr lang="en-US" dirty="0"/>
              <a:t>Montes de Oca</a:t>
            </a:r>
          </a:p>
        </p:txBody>
      </p:sp>
      <p:pic>
        <p:nvPicPr>
          <p:cNvPr id="1050" name="Picture 26">
            <a:extLst>
              <a:ext uri="{FF2B5EF4-FFF2-40B4-BE49-F238E27FC236}">
                <a16:creationId xmlns:a16="http://schemas.microsoft.com/office/drawing/2014/main" id="{9045706E-D63F-7E5E-AB9A-7261116E0555}"/>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5390058" y="1505121"/>
            <a:ext cx="1376938" cy="137693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3826647-C930-FFAA-0FFE-4513686007E8}"/>
              </a:ext>
            </a:extLst>
          </p:cNvPr>
          <p:cNvSpPr txBox="1"/>
          <p:nvPr/>
        </p:nvSpPr>
        <p:spPr>
          <a:xfrm>
            <a:off x="5153836" y="2881821"/>
            <a:ext cx="1795616" cy="369332"/>
          </a:xfrm>
          <a:prstGeom prst="rect">
            <a:avLst/>
          </a:prstGeom>
          <a:noFill/>
        </p:spPr>
        <p:txBody>
          <a:bodyPr wrap="square" rtlCol="0">
            <a:spAutoFit/>
          </a:bodyPr>
          <a:lstStyle/>
          <a:p>
            <a:pPr algn="ctr"/>
            <a:r>
              <a:rPr lang="en-US" dirty="0"/>
              <a:t>Edward Tan</a:t>
            </a:r>
          </a:p>
        </p:txBody>
      </p:sp>
      <p:pic>
        <p:nvPicPr>
          <p:cNvPr id="1054" name="Picture 30" descr="Julian Montes de Oca">
            <a:extLst>
              <a:ext uri="{FF2B5EF4-FFF2-40B4-BE49-F238E27FC236}">
                <a16:creationId xmlns:a16="http://schemas.microsoft.com/office/drawing/2014/main" id="{190723B9-81E4-B669-4138-AEC91D5ABF88}"/>
              </a:ext>
            </a:extLst>
          </p:cNvPr>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l="4893" t="2294" r="11687" b="14286"/>
          <a:stretch/>
        </p:blipFill>
        <p:spPr bwMode="auto">
          <a:xfrm>
            <a:off x="7344558" y="3715275"/>
            <a:ext cx="1363816" cy="136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93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9726499-8643-FF8F-4AC0-061EF8D19B76}"/>
              </a:ext>
            </a:extLst>
          </p:cNvPr>
          <p:cNvSpPr>
            <a:spLocks noGrp="1"/>
          </p:cNvSpPr>
          <p:nvPr>
            <p:ph type="ctrTitle"/>
          </p:nvPr>
        </p:nvSpPr>
        <p:spPr>
          <a:xfrm>
            <a:off x="973840" y="257442"/>
            <a:ext cx="3352800" cy="3707210"/>
          </a:xfrm>
        </p:spPr>
        <p:txBody>
          <a:bodyPr>
            <a:noAutofit/>
          </a:bodyPr>
          <a:lstStyle/>
          <a:p>
            <a:pPr>
              <a:lnSpc>
                <a:spcPct val="85000"/>
              </a:lnSpc>
            </a:pPr>
            <a:r>
              <a:rPr lang="en-US" altLang="zh-CN" sz="9600" b="1" err="1">
                <a:latin typeface="Bebas Neue Bold" panose="00000500000000000000" charset="0"/>
                <a:ea typeface="Alibaba PuHuiTi Medium" panose="00020600040101010101" charset="-122"/>
                <a:cs typeface="Bebas Neue Bold" panose="00000500000000000000" charset="0"/>
              </a:rPr>
              <a:t>T</a:t>
            </a:r>
            <a:r>
              <a:rPr lang="en-US" altLang="zh-CN" sz="9600" b="1" err="1">
                <a:solidFill>
                  <a:schemeClr val="bg1"/>
                </a:solidFill>
                <a:latin typeface="Bebas Neue Bold" panose="00000500000000000000" charset="0"/>
                <a:ea typeface="Alibaba PuHuiTi Medium" panose="00020600040101010101" charset="-122"/>
                <a:cs typeface="Bebas Neue Bold" panose="00000500000000000000" charset="0"/>
              </a:rPr>
              <a:t>hanK</a:t>
            </a:r>
            <a:r>
              <a:rPr lang="en-US" altLang="zh-CN" sz="9600" b="1">
                <a:solidFill>
                  <a:schemeClr val="bg1"/>
                </a:solidFill>
                <a:latin typeface="Bebas Neue Bold" panose="00000500000000000000" charset="0"/>
                <a:ea typeface="Alibaba PuHuiTi Medium" panose="00020600040101010101" charset="-122"/>
                <a:cs typeface="Bebas Neue Bold" panose="00000500000000000000" charset="0"/>
              </a:rPr>
              <a:t> YOU</a:t>
            </a:r>
          </a:p>
        </p:txBody>
      </p:sp>
      <p:sp>
        <p:nvSpPr>
          <p:cNvPr id="2" name="TextBox 1">
            <a:extLst>
              <a:ext uri="{FF2B5EF4-FFF2-40B4-BE49-F238E27FC236}">
                <a16:creationId xmlns:a16="http://schemas.microsoft.com/office/drawing/2014/main" id="{71E2366C-608D-48A9-F6E5-9A019EEE87AE}"/>
              </a:ext>
            </a:extLst>
          </p:cNvPr>
          <p:cNvSpPr txBox="1"/>
          <p:nvPr/>
        </p:nvSpPr>
        <p:spPr>
          <a:xfrm>
            <a:off x="5025252" y="1234690"/>
            <a:ext cx="6483788" cy="2440668"/>
          </a:xfrm>
          <a:prstGeom prst="rect">
            <a:avLst/>
          </a:prstGeom>
          <a:noFill/>
        </p:spPr>
        <p:txBody>
          <a:bodyPr wrap="square" rtlCol="0">
            <a:spAutoFit/>
          </a:bodyPr>
          <a:lstStyle/>
          <a:p>
            <a:pPr>
              <a:spcAft>
                <a:spcPts val="600"/>
              </a:spcAft>
            </a:pPr>
            <a:r>
              <a:rPr lang="en-US" sz="3600" b="1" spc="-50">
                <a:solidFill>
                  <a:srgbClr val="FFFFFF"/>
                </a:solidFill>
                <a:latin typeface="Tenorite" pitchFamily="2" charset="0"/>
              </a:rPr>
              <a:t>Interested?  Please reach out:</a:t>
            </a:r>
          </a:p>
          <a:p>
            <a:r>
              <a:rPr lang="en-US" sz="3600" spc="-50">
                <a:solidFill>
                  <a:srgbClr val="FFFFFF"/>
                </a:solidFill>
                <a:latin typeface="Tenorite" pitchFamily="2" charset="0"/>
              </a:rPr>
              <a:t>          @project-robius/</a:t>
            </a:r>
            <a:r>
              <a:rPr lang="en-US" sz="3600" spc="-50" err="1">
                <a:solidFill>
                  <a:srgbClr val="FFFFFF"/>
                </a:solidFill>
                <a:latin typeface="Tenorite" pitchFamily="2" charset="0"/>
              </a:rPr>
              <a:t>robrix</a:t>
            </a:r>
            <a:endParaRPr lang="en-US" sz="3600" spc="-50">
              <a:solidFill>
                <a:schemeClr val="bg1">
                  <a:lumMod val="85000"/>
                </a:schemeClr>
              </a:solidFill>
              <a:latin typeface="Tenorite" pitchFamily="2" charset="0"/>
            </a:endParaRPr>
          </a:p>
          <a:p>
            <a:pPr>
              <a:lnSpc>
                <a:spcPct val="110000"/>
              </a:lnSpc>
            </a:pPr>
            <a:r>
              <a:rPr lang="en-US" sz="3600" spc="-50">
                <a:solidFill>
                  <a:srgbClr val="FFFFFF"/>
                </a:solidFill>
                <a:latin typeface="Tenorite" pitchFamily="2" charset="0"/>
              </a:rPr>
              <a:t>                    @</a:t>
            </a:r>
            <a:r>
              <a:rPr lang="en-US" sz="3600" spc="-50" err="1">
                <a:solidFill>
                  <a:srgbClr val="FFFFFF"/>
                </a:solidFill>
                <a:latin typeface="Tenorite" pitchFamily="2" charset="0"/>
              </a:rPr>
              <a:t>kevinaboos</a:t>
            </a:r>
            <a:endParaRPr lang="en-US" sz="3600" spc="-50">
              <a:solidFill>
                <a:srgbClr val="FFFFFF"/>
              </a:solidFill>
              <a:latin typeface="Tenorite" pitchFamily="2" charset="0"/>
            </a:endParaRPr>
          </a:p>
          <a:p>
            <a:r>
              <a:rPr lang="en-US" sz="3600">
                <a:solidFill>
                  <a:srgbClr val="FFFFFF"/>
                </a:solidFill>
              </a:rPr>
              <a:t>          </a:t>
            </a:r>
            <a:r>
              <a:rPr lang="en-US" sz="2800">
                <a:solidFill>
                  <a:srgbClr val="FFFFFF"/>
                </a:solidFill>
              </a:rPr>
              <a:t>  </a:t>
            </a:r>
            <a:r>
              <a:rPr lang="en-US" sz="2800">
                <a:solidFill>
                  <a:srgbClr val="FFFFFF"/>
                </a:solidFill>
                <a:latin typeface="Menlo" panose="020B0609030804020204" pitchFamily="49" charset="0"/>
                <a:ea typeface="Menlo" panose="020B0609030804020204" pitchFamily="49" charset="0"/>
                <a:cs typeface="Menlo" panose="020B0609030804020204" pitchFamily="49" charset="0"/>
              </a:rPr>
              <a:t>#</a:t>
            </a:r>
            <a:r>
              <a:rPr lang="en-US" sz="2800" err="1">
                <a:solidFill>
                  <a:srgbClr val="FFFFFF"/>
                </a:solidFill>
                <a:latin typeface="Menlo" panose="020B0609030804020204" pitchFamily="49" charset="0"/>
                <a:ea typeface="Menlo" panose="020B0609030804020204" pitchFamily="49" charset="0"/>
                <a:cs typeface="Menlo" panose="020B0609030804020204" pitchFamily="49" charset="0"/>
              </a:rPr>
              <a:t>robius</a:t>
            </a:r>
            <a:r>
              <a:rPr lang="en-US" sz="2800" err="1">
                <a:solidFill>
                  <a:srgbClr val="FFFFFF"/>
                </a:solidFill>
              </a:rPr>
              <a:t>@</a:t>
            </a:r>
            <a:r>
              <a:rPr lang="en-US" sz="2800" err="1">
                <a:solidFill>
                  <a:srgbClr val="FFFFFF"/>
                </a:solidFill>
                <a:latin typeface="Menlo" panose="020B0609030804020204" pitchFamily="49" charset="0"/>
                <a:ea typeface="Menlo" panose="020B0609030804020204" pitchFamily="49" charset="0"/>
                <a:cs typeface="Menlo" panose="020B0609030804020204" pitchFamily="49" charset="0"/>
              </a:rPr>
              <a:t>matrix.org</a:t>
            </a:r>
            <a:endParaRPr lang="en-US" sz="3600">
              <a:solidFill>
                <a:srgbClr val="FFFFFF"/>
              </a:solidFill>
              <a:latin typeface="Menlo" panose="020B0609030804020204" pitchFamily="49" charset="0"/>
              <a:ea typeface="Menlo" panose="020B0609030804020204" pitchFamily="49" charset="0"/>
              <a:cs typeface="Menlo" panose="020B0609030804020204" pitchFamily="49" charset="0"/>
            </a:endParaRPr>
          </a:p>
        </p:txBody>
      </p:sp>
      <p:pic>
        <p:nvPicPr>
          <p:cNvPr id="3" name="Picture 4">
            <a:extLst>
              <a:ext uri="{FF2B5EF4-FFF2-40B4-BE49-F238E27FC236}">
                <a16:creationId xmlns:a16="http://schemas.microsoft.com/office/drawing/2014/main" id="{915ED4B6-FCE3-1134-229B-790CB2B1D93C}"/>
              </a:ext>
            </a:extLst>
          </p:cNvPr>
          <p:cNvPicPr>
            <a:picLocks noChangeAspect="1" noChangeArrowheads="1"/>
          </p:cNvPicPr>
          <p:nvPr/>
        </p:nvPicPr>
        <p:blipFill>
          <a:blip r:embed="rId4" cstate="hqprint">
            <a:duotone>
              <a:prstClr val="black"/>
              <a:schemeClr val="bg1">
                <a:tint val="45000"/>
                <a:satMod val="400000"/>
              </a:schemeClr>
            </a:duotone>
            <a:extLst>
              <a:ext uri="{28A0092B-C50C-407E-A947-70E740481C1C}">
                <a14:useLocalDpi xmlns:a14="http://schemas.microsoft.com/office/drawing/2010/main"/>
              </a:ext>
            </a:extLst>
          </a:blip>
          <a:srcRect/>
          <a:stretch>
            <a:fillRect/>
          </a:stretch>
        </p:blipFill>
        <p:spPr bwMode="auto">
          <a:xfrm>
            <a:off x="5675818" y="1981261"/>
            <a:ext cx="437610" cy="4376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1E62FA2-64D1-42EF-EC76-12168AD1D569}"/>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241415" y="2549361"/>
            <a:ext cx="478212" cy="478212"/>
          </a:xfrm>
          <a:prstGeom prst="rect">
            <a:avLst/>
          </a:prstGeom>
        </p:spPr>
      </p:pic>
      <p:sp>
        <p:nvSpPr>
          <p:cNvPr id="6" name="Rounded Rectangle 5">
            <a:extLst>
              <a:ext uri="{FF2B5EF4-FFF2-40B4-BE49-F238E27FC236}">
                <a16:creationId xmlns:a16="http://schemas.microsoft.com/office/drawing/2014/main" id="{2721F50D-AFAA-FE6E-E9D5-C2840092BF80}"/>
              </a:ext>
            </a:extLst>
          </p:cNvPr>
          <p:cNvSpPr/>
          <p:nvPr/>
        </p:nvSpPr>
        <p:spPr>
          <a:xfrm>
            <a:off x="6842838" y="2580455"/>
            <a:ext cx="412633" cy="405683"/>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descr="A blue and black logo&#10;&#10;Description automatically generated">
            <a:extLst>
              <a:ext uri="{FF2B5EF4-FFF2-40B4-BE49-F238E27FC236}">
                <a16:creationId xmlns:a16="http://schemas.microsoft.com/office/drawing/2014/main" id="{6B442540-10B6-2C0B-DD0C-E353FC8C30F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1" r="14029"/>
          <a:stretch/>
        </p:blipFill>
        <p:spPr>
          <a:xfrm>
            <a:off x="6823238" y="2560520"/>
            <a:ext cx="458611" cy="452733"/>
          </a:xfrm>
          <a:prstGeom prst="rect">
            <a:avLst/>
          </a:prstGeom>
        </p:spPr>
      </p:pic>
      <p:pic>
        <p:nvPicPr>
          <p:cNvPr id="8" name="Picture 4">
            <a:extLst>
              <a:ext uri="{FF2B5EF4-FFF2-40B4-BE49-F238E27FC236}">
                <a16:creationId xmlns:a16="http://schemas.microsoft.com/office/drawing/2014/main" id="{495B6BB1-4DC8-8E95-7E0C-218F7DD23BDE}"/>
              </a:ext>
            </a:extLst>
          </p:cNvPr>
          <p:cNvPicPr>
            <a:picLocks noChangeAspect="1" noChangeArrowheads="1"/>
          </p:cNvPicPr>
          <p:nvPr/>
        </p:nvPicPr>
        <p:blipFill>
          <a:blip r:embed="rId4" cstate="hqprint">
            <a:duotone>
              <a:prstClr val="black"/>
              <a:schemeClr val="bg1">
                <a:tint val="45000"/>
                <a:satMod val="400000"/>
              </a:schemeClr>
            </a:duotone>
            <a:extLst>
              <a:ext uri="{28A0092B-C50C-407E-A947-70E740481C1C}">
                <a14:useLocalDpi xmlns:a14="http://schemas.microsoft.com/office/drawing/2010/main"/>
              </a:ext>
            </a:extLst>
          </a:blip>
          <a:srcRect/>
          <a:stretch>
            <a:fillRect/>
          </a:stretch>
        </p:blipFill>
        <p:spPr bwMode="auto">
          <a:xfrm>
            <a:off x="5678313" y="2557339"/>
            <a:ext cx="437610" cy="4376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46D2FFE-F49B-EE8C-DE82-9D26A9627715}"/>
              </a:ext>
            </a:extLst>
          </p:cNvPr>
          <p:cNvPicPr>
            <a:picLocks noChangeAspect="1" noChangeArrowheads="1"/>
          </p:cNvPicPr>
          <p:nvPr/>
        </p:nvPicPr>
        <p:blipFill>
          <a:blip r:embed="rId7" cstate="hqprint">
            <a:duotone>
              <a:prstClr val="black"/>
              <a:schemeClr val="bg1">
                <a:tint val="45000"/>
                <a:satMod val="400000"/>
              </a:schemeClr>
            </a:duotone>
            <a:extLst>
              <a:ext uri="{28A0092B-C50C-407E-A947-70E740481C1C}">
                <a14:useLocalDpi xmlns:a14="http://schemas.microsoft.com/office/drawing/2010/main"/>
              </a:ext>
            </a:extLst>
          </a:blip>
          <a:srcRect/>
          <a:stretch>
            <a:fillRect/>
          </a:stretch>
        </p:blipFill>
        <p:spPr bwMode="auto">
          <a:xfrm>
            <a:off x="5699754" y="3127314"/>
            <a:ext cx="407922" cy="4660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34B9-CBDF-3CC5-DE1A-6C651A40866E}"/>
              </a:ext>
            </a:extLst>
          </p:cNvPr>
          <p:cNvSpPr>
            <a:spLocks noGrp="1"/>
          </p:cNvSpPr>
          <p:nvPr>
            <p:ph type="title"/>
          </p:nvPr>
        </p:nvSpPr>
        <p:spPr/>
        <p:txBody>
          <a:bodyPr>
            <a:normAutofit/>
          </a:bodyPr>
          <a:lstStyle/>
          <a:p>
            <a:r>
              <a:rPr lang="en-US" sz="4000" dirty="0"/>
              <a:t>Background — Project Robius app dev framework</a:t>
            </a:r>
          </a:p>
        </p:txBody>
      </p:sp>
      <p:sp>
        <p:nvSpPr>
          <p:cNvPr id="3" name="Content Placeholder 2">
            <a:extLst>
              <a:ext uri="{FF2B5EF4-FFF2-40B4-BE49-F238E27FC236}">
                <a16:creationId xmlns:a16="http://schemas.microsoft.com/office/drawing/2014/main" id="{ED7C449F-2884-6DE5-5A1C-4AD73B0B79E6}"/>
              </a:ext>
            </a:extLst>
          </p:cNvPr>
          <p:cNvSpPr>
            <a:spLocks noGrp="1"/>
          </p:cNvSpPr>
          <p:nvPr>
            <p:ph idx="1"/>
          </p:nvPr>
        </p:nvSpPr>
        <p:spPr>
          <a:xfrm>
            <a:off x="518160" y="1477328"/>
            <a:ext cx="11013440" cy="1835888"/>
          </a:xfrm>
        </p:spPr>
        <p:txBody>
          <a:bodyPr>
            <a:normAutofit/>
          </a:bodyPr>
          <a:lstStyle/>
          <a:p>
            <a:r>
              <a:rPr lang="en-US" dirty="0"/>
              <a:t>Fully open-source, decentralized, and community-driven</a:t>
            </a:r>
          </a:p>
          <a:p>
            <a:pPr lvl="1"/>
            <a:r>
              <a:rPr lang="en-US" dirty="0"/>
              <a:t>Independent collaborators across US, Europe, </a:t>
            </a:r>
            <a:r>
              <a:rPr lang="en-US" dirty="0" err="1"/>
              <a:t>Aus</a:t>
            </a:r>
            <a:r>
              <a:rPr lang="en-US" dirty="0"/>
              <a:t>/NZ, S. America, China</a:t>
            </a:r>
          </a:p>
          <a:p>
            <a:r>
              <a:rPr lang="en-US" dirty="0"/>
              <a:t>All components written entirely in Rust</a:t>
            </a:r>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048BCD19-49D6-4674-167F-12C9B166F48C}"/>
              </a:ext>
            </a:extLst>
          </p:cNvPr>
          <p:cNvSpPr>
            <a:spLocks noGrp="1"/>
          </p:cNvSpPr>
          <p:nvPr>
            <p:ph type="sldNum" sz="quarter" idx="12"/>
          </p:nvPr>
        </p:nvSpPr>
        <p:spPr/>
        <p:txBody>
          <a:bodyPr/>
          <a:lstStyle/>
          <a:p>
            <a:fld id="{7D62C56D-5E74-2945-931D-C07ECBF0F859}" type="slidenum">
              <a:rPr lang="en-US" smtClean="0"/>
              <a:pPr/>
              <a:t>5</a:t>
            </a:fld>
            <a:endParaRPr lang="en-US"/>
          </a:p>
        </p:txBody>
      </p:sp>
      <p:sp>
        <p:nvSpPr>
          <p:cNvPr id="6" name="Content Placeholder 2">
            <a:extLst>
              <a:ext uri="{FF2B5EF4-FFF2-40B4-BE49-F238E27FC236}">
                <a16:creationId xmlns:a16="http://schemas.microsoft.com/office/drawing/2014/main" id="{8F031F6A-F785-B27E-0151-6707013140A9}"/>
              </a:ext>
            </a:extLst>
          </p:cNvPr>
          <p:cNvSpPr txBox="1">
            <a:spLocks/>
          </p:cNvSpPr>
          <p:nvPr/>
        </p:nvSpPr>
        <p:spPr>
          <a:xfrm>
            <a:off x="518160" y="3633849"/>
            <a:ext cx="11013440" cy="2897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But why Robius?</a:t>
            </a:r>
            <a:r>
              <a:rPr lang="en-US" dirty="0"/>
              <a:t> … there are tons of great Rust UI toolkits out there</a:t>
            </a:r>
          </a:p>
          <a:p>
            <a:pPr lvl="1"/>
            <a:r>
              <a:rPr lang="en-US" dirty="0" err="1"/>
              <a:t>egui</a:t>
            </a:r>
            <a:r>
              <a:rPr lang="en-US" dirty="0"/>
              <a:t>, Iced, Slint, </a:t>
            </a:r>
            <a:r>
              <a:rPr lang="en-US" dirty="0" err="1"/>
              <a:t>Leptos</a:t>
            </a:r>
            <a:r>
              <a:rPr lang="en-US" dirty="0"/>
              <a:t>, Tauri, </a:t>
            </a:r>
            <a:r>
              <a:rPr lang="en-US" dirty="0" err="1"/>
              <a:t>Dioxus</a:t>
            </a:r>
            <a:r>
              <a:rPr lang="en-US" dirty="0"/>
              <a:t>, Makepad, </a:t>
            </a:r>
            <a:r>
              <a:rPr lang="en-US" dirty="0" err="1"/>
              <a:t>Xilem</a:t>
            </a:r>
            <a:r>
              <a:rPr lang="en-US" dirty="0"/>
              <a:t>, Freya, </a:t>
            </a:r>
            <a:r>
              <a:rPr lang="en-US" dirty="0" err="1"/>
              <a:t>Ribir</a:t>
            </a:r>
            <a:r>
              <a:rPr lang="en-US" dirty="0"/>
              <a:t>, …</a:t>
            </a:r>
          </a:p>
          <a:p>
            <a:pPr marL="0" indent="0">
              <a:buNone/>
            </a:pPr>
            <a:r>
              <a:rPr lang="en-US" dirty="0"/>
              <a:t>   → There’s </a:t>
            </a:r>
            <a:r>
              <a:rPr lang="en-US" b="1" dirty="0"/>
              <a:t>way more to app dev </a:t>
            </a:r>
            <a:r>
              <a:rPr lang="en-US" dirty="0"/>
              <a:t>than just drawing a GUI!</a:t>
            </a:r>
            <a:br>
              <a:rPr lang="en-US" dirty="0"/>
            </a:br>
            <a:endParaRPr lang="en-US" dirty="0"/>
          </a:p>
          <a:p>
            <a:r>
              <a:rPr lang="en-US" dirty="0"/>
              <a:t>Many existing Rust apps are “less Rust, more other code”</a:t>
            </a:r>
          </a:p>
          <a:p>
            <a:pPr lvl="1"/>
            <a:r>
              <a:rPr lang="en-US" dirty="0"/>
              <a:t>A small Rust core surrounded by big platform-specific wrappers</a:t>
            </a:r>
          </a:p>
          <a:p>
            <a:pPr lvl="1"/>
            <a:endParaRPr lang="en-US" dirty="0"/>
          </a:p>
        </p:txBody>
      </p:sp>
      <p:sp>
        <p:nvSpPr>
          <p:cNvPr id="7" name="Date Placeholder 6">
            <a:extLst>
              <a:ext uri="{FF2B5EF4-FFF2-40B4-BE49-F238E27FC236}">
                <a16:creationId xmlns:a16="http://schemas.microsoft.com/office/drawing/2014/main" id="{2AB40E41-AD02-92E3-ADAC-70397934409E}"/>
              </a:ext>
            </a:extLst>
          </p:cNvPr>
          <p:cNvSpPr>
            <a:spLocks noGrp="1"/>
          </p:cNvSpPr>
          <p:nvPr>
            <p:ph type="dt" sz="half" idx="10"/>
          </p:nvPr>
        </p:nvSpPr>
        <p:spPr/>
        <p:txBody>
          <a:bodyPr/>
          <a:lstStyle/>
          <a:p>
            <a:r>
              <a:rPr lang="en-US"/>
              <a:t>Robius: App Dev in Rust</a:t>
            </a:r>
            <a:endParaRPr lang="en-US" dirty="0"/>
          </a:p>
        </p:txBody>
      </p:sp>
      <p:pic>
        <p:nvPicPr>
          <p:cNvPr id="8" name="Picture 7" descr="A logo of a company&#10;&#10;Description automatically generated with medium confidence">
            <a:extLst>
              <a:ext uri="{FF2B5EF4-FFF2-40B4-BE49-F238E27FC236}">
                <a16:creationId xmlns:a16="http://schemas.microsoft.com/office/drawing/2014/main" id="{0BFD7BCD-A6C6-26E0-27E6-47E9ED3AA67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26101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34B9-CBDF-3CC5-DE1A-6C651A40866E}"/>
              </a:ext>
            </a:extLst>
          </p:cNvPr>
          <p:cNvSpPr>
            <a:spLocks noGrp="1"/>
          </p:cNvSpPr>
          <p:nvPr>
            <p:ph type="title"/>
          </p:nvPr>
        </p:nvSpPr>
        <p:spPr>
          <a:xfrm>
            <a:off x="518160" y="151765"/>
            <a:ext cx="11673840" cy="1325563"/>
          </a:xfrm>
        </p:spPr>
        <p:txBody>
          <a:bodyPr>
            <a:normAutofit/>
          </a:bodyPr>
          <a:lstStyle/>
          <a:p>
            <a:r>
              <a:rPr lang="en-US" dirty="0"/>
              <a:t>Why </a:t>
            </a:r>
            <a:r>
              <a:rPr lang="en-US" i="1" dirty="0"/>
              <a:t>Robrix</a:t>
            </a:r>
            <a:r>
              <a:rPr lang="en-US" dirty="0"/>
              <a:t>, though?</a:t>
            </a:r>
          </a:p>
        </p:txBody>
      </p:sp>
      <p:sp>
        <p:nvSpPr>
          <p:cNvPr id="3" name="Content Placeholder 2">
            <a:extLst>
              <a:ext uri="{FF2B5EF4-FFF2-40B4-BE49-F238E27FC236}">
                <a16:creationId xmlns:a16="http://schemas.microsoft.com/office/drawing/2014/main" id="{ED7C449F-2884-6DE5-5A1C-4AD73B0B79E6}"/>
              </a:ext>
            </a:extLst>
          </p:cNvPr>
          <p:cNvSpPr>
            <a:spLocks noGrp="1"/>
          </p:cNvSpPr>
          <p:nvPr>
            <p:ph idx="1"/>
          </p:nvPr>
        </p:nvSpPr>
        <p:spPr>
          <a:xfrm>
            <a:off x="518160" y="1477328"/>
            <a:ext cx="11013440" cy="4945934"/>
          </a:xfrm>
        </p:spPr>
        <p:txBody>
          <a:bodyPr>
            <a:normAutofit/>
          </a:bodyPr>
          <a:lstStyle/>
          <a:p>
            <a:pPr marL="458788" indent="-458788">
              <a:buFont typeface="+mj-lt"/>
              <a:buAutoNum type="arabicPeriod"/>
            </a:pPr>
            <a:r>
              <a:rPr lang="en-US" dirty="0"/>
              <a:t>Needed a key app to drive development of Robius components</a:t>
            </a:r>
          </a:p>
          <a:p>
            <a:pPr marL="800100" lvl="1" indent="-234950"/>
            <a:r>
              <a:rPr lang="en-US" dirty="0"/>
              <a:t>“What kind of app requires lots of platform functionality?” → Matrix!</a:t>
            </a:r>
          </a:p>
          <a:p>
            <a:pPr lvl="2"/>
            <a:r>
              <a:rPr lang="en-US" dirty="0"/>
              <a:t>Network, geo-location, file/image access, audio/video capture &amp; playback,</a:t>
            </a:r>
            <a:br>
              <a:rPr lang="en-US" dirty="0"/>
            </a:br>
            <a:r>
              <a:rPr lang="en-US" dirty="0"/>
              <a:t>system notifications, clipboard, rich text formatting &amp; input, local storage/caching,</a:t>
            </a:r>
            <a:br>
              <a:rPr lang="en-US" dirty="0"/>
            </a:br>
            <a:r>
              <a:rPr lang="en-US" dirty="0"/>
              <a:t>connectivity mgmt., biometric authentication, secret storage</a:t>
            </a:r>
            <a:br>
              <a:rPr lang="en-US" dirty="0"/>
            </a:br>
            <a:endParaRPr lang="en-US" dirty="0"/>
          </a:p>
          <a:p>
            <a:pPr marL="458788" indent="-458788">
              <a:buFont typeface="+mj-lt"/>
              <a:buAutoNum type="arabicPeriod"/>
            </a:pPr>
            <a:r>
              <a:rPr lang="en-US" dirty="0"/>
              <a:t>After that … why not take it further?</a:t>
            </a:r>
          </a:p>
          <a:p>
            <a:pPr marL="750888" lvl="1" indent="-233363"/>
            <a:r>
              <a:rPr lang="en-US" dirty="0"/>
              <a:t>Make Robrix a central “hub” for using federated services</a:t>
            </a:r>
          </a:p>
          <a:p>
            <a:pPr lvl="2"/>
            <a:r>
              <a:rPr lang="en-US" dirty="0"/>
              <a:t>Focus on the needs of the open-source developer community</a:t>
            </a:r>
          </a:p>
          <a:p>
            <a:pPr lvl="2"/>
            <a:r>
              <a:rPr lang="en-US" dirty="0"/>
              <a:t>Matrix, </a:t>
            </a:r>
            <a:r>
              <a:rPr lang="en-US" dirty="0" err="1"/>
              <a:t>ActivityPub</a:t>
            </a:r>
            <a:r>
              <a:rPr lang="en-US" dirty="0"/>
              <a:t>, local AI LLMs, source code (re)view, etc.</a:t>
            </a:r>
          </a:p>
        </p:txBody>
      </p:sp>
      <p:sp>
        <p:nvSpPr>
          <p:cNvPr id="5" name="Slide Number Placeholder 4">
            <a:extLst>
              <a:ext uri="{FF2B5EF4-FFF2-40B4-BE49-F238E27FC236}">
                <a16:creationId xmlns:a16="http://schemas.microsoft.com/office/drawing/2014/main" id="{048BCD19-49D6-4674-167F-12C9B166F48C}"/>
              </a:ext>
            </a:extLst>
          </p:cNvPr>
          <p:cNvSpPr>
            <a:spLocks noGrp="1"/>
          </p:cNvSpPr>
          <p:nvPr>
            <p:ph type="sldNum" sz="quarter" idx="12"/>
          </p:nvPr>
        </p:nvSpPr>
        <p:spPr/>
        <p:txBody>
          <a:bodyPr/>
          <a:lstStyle/>
          <a:p>
            <a:fld id="{7D62C56D-5E74-2945-931D-C07ECBF0F859}" type="slidenum">
              <a:rPr lang="en-US" smtClean="0"/>
              <a:pPr/>
              <a:t>6</a:t>
            </a:fld>
            <a:endParaRPr lang="en-US"/>
          </a:p>
        </p:txBody>
      </p:sp>
      <p:sp>
        <p:nvSpPr>
          <p:cNvPr id="6" name="Date Placeholder 5">
            <a:extLst>
              <a:ext uri="{FF2B5EF4-FFF2-40B4-BE49-F238E27FC236}">
                <a16:creationId xmlns:a16="http://schemas.microsoft.com/office/drawing/2014/main" id="{CBC58DFB-4474-B0FF-76D7-D850FA2D1ECB}"/>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FE9F1A73-A727-B281-C7BE-C8D3B2A77C6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155407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77104-F2CD-6ACD-8FFE-B2E395392588}"/>
              </a:ext>
            </a:extLst>
          </p:cNvPr>
          <p:cNvSpPr>
            <a:spLocks noGrp="1"/>
          </p:cNvSpPr>
          <p:nvPr>
            <p:ph type="title"/>
          </p:nvPr>
        </p:nvSpPr>
        <p:spPr>
          <a:xfrm>
            <a:off x="831850" y="1824724"/>
            <a:ext cx="10515600" cy="2852737"/>
          </a:xfrm>
        </p:spPr>
        <p:txBody>
          <a:bodyPr>
            <a:normAutofit/>
          </a:bodyPr>
          <a:lstStyle/>
          <a:p>
            <a:pPr algn="ctr"/>
            <a:r>
              <a:rPr lang="en-US" sz="4000" dirty="0"/>
              <a:t>for more on Project Robius,</a:t>
            </a:r>
            <a:br>
              <a:rPr lang="en-US" sz="4000" dirty="0"/>
            </a:br>
            <a:br>
              <a:rPr lang="en-US" sz="4000" dirty="0"/>
            </a:br>
            <a:r>
              <a:rPr lang="en-US" sz="4000" dirty="0"/>
              <a:t>check out my </a:t>
            </a:r>
            <a:r>
              <a:rPr lang="en-US" sz="4000" dirty="0" err="1"/>
              <a:t>RustNL</a:t>
            </a:r>
            <a:r>
              <a:rPr lang="en-US" sz="4000" dirty="0"/>
              <a:t> talk,</a:t>
            </a:r>
            <a:br>
              <a:rPr lang="en-US" sz="4000" dirty="0"/>
            </a:br>
            <a:r>
              <a:rPr lang="en-US" sz="4000" dirty="0"/>
              <a:t>Wednesday @ 10am</a:t>
            </a:r>
          </a:p>
        </p:txBody>
      </p:sp>
      <p:sp>
        <p:nvSpPr>
          <p:cNvPr id="2" name="Slide Number Placeholder 4">
            <a:extLst>
              <a:ext uri="{FF2B5EF4-FFF2-40B4-BE49-F238E27FC236}">
                <a16:creationId xmlns:a16="http://schemas.microsoft.com/office/drawing/2014/main" id="{2EF76FD9-A8BA-1744-31C6-6DA9345EEABC}"/>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pPr/>
              <a:t>7</a:t>
            </a:fld>
            <a:endParaRPr lang="en-US"/>
          </a:p>
        </p:txBody>
      </p:sp>
      <p:sp>
        <p:nvSpPr>
          <p:cNvPr id="3" name="Slide Number Placeholder 2">
            <a:extLst>
              <a:ext uri="{FF2B5EF4-FFF2-40B4-BE49-F238E27FC236}">
                <a16:creationId xmlns:a16="http://schemas.microsoft.com/office/drawing/2014/main" id="{3860EF02-9493-6267-8BDA-7E8AFE0C65CC}"/>
              </a:ext>
            </a:extLst>
          </p:cNvPr>
          <p:cNvSpPr>
            <a:spLocks noGrp="1"/>
          </p:cNvSpPr>
          <p:nvPr>
            <p:ph type="sldNum" sz="quarter" idx="12"/>
          </p:nvPr>
        </p:nvSpPr>
        <p:spPr/>
        <p:txBody>
          <a:bodyPr/>
          <a:lstStyle/>
          <a:p>
            <a:fld id="{7D62C56D-5E74-2945-931D-C07ECBF0F859}" type="slidenum">
              <a:rPr lang="en-US" smtClean="0"/>
              <a:t>7</a:t>
            </a:fld>
            <a:endParaRPr lang="en-US"/>
          </a:p>
        </p:txBody>
      </p:sp>
      <p:sp>
        <p:nvSpPr>
          <p:cNvPr id="5" name="Date Placeholder 4">
            <a:extLst>
              <a:ext uri="{FF2B5EF4-FFF2-40B4-BE49-F238E27FC236}">
                <a16:creationId xmlns:a16="http://schemas.microsoft.com/office/drawing/2014/main" id="{881E1BE4-B0E6-027F-112A-95CD47644E06}"/>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A1BF4D4D-DF0C-F958-9B5E-5411D520226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1609912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75735" y="4434050"/>
            <a:ext cx="8538697"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000"/>
              <a:t>Goals &amp; Roadmap    </a:t>
            </a:r>
            <a:r>
              <a:rPr lang="en-US" sz="3200"/>
              <a:t>(selected)</a:t>
            </a:r>
            <a:endParaRPr lang="en-US"/>
          </a:p>
        </p:txBody>
      </p:sp>
      <p:sp>
        <p:nvSpPr>
          <p:cNvPr id="3" name="Slide Number Placeholder 2">
            <a:extLst>
              <a:ext uri="{FF2B5EF4-FFF2-40B4-BE49-F238E27FC236}">
                <a16:creationId xmlns:a16="http://schemas.microsoft.com/office/drawing/2014/main" id="{C1C02312-1BE7-11F9-D680-391ECCD833D7}"/>
              </a:ext>
            </a:extLst>
          </p:cNvPr>
          <p:cNvSpPr>
            <a:spLocks noGrp="1"/>
          </p:cNvSpPr>
          <p:nvPr>
            <p:ph type="sldNum" sz="quarter" idx="12"/>
          </p:nvPr>
        </p:nvSpPr>
        <p:spPr/>
        <p:txBody>
          <a:bodyPr/>
          <a:lstStyle/>
          <a:p>
            <a:fld id="{7D62C56D-5E74-2945-931D-C07ECBF0F859}" type="slidenum">
              <a:rPr lang="en-US" smtClean="0"/>
              <a:pPr/>
              <a:t>8</a:t>
            </a:fld>
            <a:endParaRPr lang="en-US"/>
          </a:p>
        </p:txBody>
      </p:sp>
      <p:sp>
        <p:nvSpPr>
          <p:cNvPr id="5" name="Date Placeholder 4">
            <a:extLst>
              <a:ext uri="{FF2B5EF4-FFF2-40B4-BE49-F238E27FC236}">
                <a16:creationId xmlns:a16="http://schemas.microsoft.com/office/drawing/2014/main" id="{6262921A-2E26-117F-080B-4FBDD84DA9FB}"/>
              </a:ext>
            </a:extLst>
          </p:cNvPr>
          <p:cNvSpPr>
            <a:spLocks noGrp="1"/>
          </p:cNvSpPr>
          <p:nvPr>
            <p:ph type="dt" sz="half" idx="10"/>
          </p:nvPr>
        </p:nvSpPr>
        <p:spPr/>
        <p:txBody>
          <a:bodyPr/>
          <a:lstStyle/>
          <a:p>
            <a:r>
              <a:rPr lang="en-US"/>
              <a:t>Robius: App Dev in Rust</a:t>
            </a:r>
            <a:endParaRPr lang="en-US" dirty="0"/>
          </a:p>
        </p:txBody>
      </p:sp>
    </p:spTree>
    <p:extLst>
      <p:ext uri="{BB962C8B-B14F-4D97-AF65-F5344CB8AC3E}">
        <p14:creationId xmlns:p14="http://schemas.microsoft.com/office/powerpoint/2010/main" val="308919819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9</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TextBox 15">
            <a:extLst>
              <a:ext uri="{FF2B5EF4-FFF2-40B4-BE49-F238E27FC236}">
                <a16:creationId xmlns:a16="http://schemas.microsoft.com/office/drawing/2014/main" id="{021EDBED-9B80-7357-B633-F737B2029E47}"/>
              </a:ext>
            </a:extLst>
          </p:cNvPr>
          <p:cNvSpPr txBox="1"/>
          <p:nvPr/>
        </p:nvSpPr>
        <p:spPr>
          <a:xfrm>
            <a:off x="1707180" y="440059"/>
            <a:ext cx="10924208"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066800">
              <a:lnSpc>
                <a:spcPct val="100000"/>
              </a:lnSpc>
              <a:spcBef>
                <a:spcPct val="0"/>
              </a:spcBef>
              <a:spcAft>
                <a:spcPct val="35000"/>
              </a:spcAft>
              <a:buNone/>
              <a:defRPr b="1"/>
            </a:pPr>
            <a:r>
              <a:rPr kumimoji="0" lang="en-US" sz="3700" b="0" i="0" u="none" strike="noStrike" kern="1200" cap="none" spc="0" normalizeH="0" baseline="0" noProof="0" dirty="0">
                <a:ln>
                  <a:noFill/>
                </a:ln>
                <a:solidFill>
                  <a:prstClr val="black"/>
                </a:solidFill>
                <a:effectLst/>
                <a:uLnTx/>
                <a:uFillTx/>
                <a:latin typeface="Seaford Display" pitchFamily="2" charset="0"/>
                <a:ea typeface="+mj-ea"/>
              </a:rPr>
              <a:t>Create reference design of full Robius system stack</a:t>
            </a:r>
            <a:endParaRPr lang="en-US" sz="3700" kern="1200" dirty="0">
              <a:latin typeface="Seaford Display" pitchFamily="2" charset="0"/>
            </a:endParaRPr>
          </a:p>
        </p:txBody>
      </p:sp>
      <p:sp>
        <p:nvSpPr>
          <p:cNvPr id="2" name="Rectangle 1" descr="Building Brick Wall with solid fill">
            <a:extLst>
              <a:ext uri="{FF2B5EF4-FFF2-40B4-BE49-F238E27FC236}">
                <a16:creationId xmlns:a16="http://schemas.microsoft.com/office/drawing/2014/main" id="{F3735479-901F-7EAF-E092-49ED80311902}"/>
              </a:ext>
            </a:extLst>
          </p:cNvPr>
          <p:cNvSpPr/>
          <p:nvPr/>
        </p:nvSpPr>
        <p:spPr>
          <a:xfrm>
            <a:off x="502920" y="201168"/>
            <a:ext cx="1030798" cy="1030798"/>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pic>
        <p:nvPicPr>
          <p:cNvPr id="63" name="Picture 62" descr="A diagram of a software application&#10;&#10;Description automatically generated">
            <a:extLst>
              <a:ext uri="{FF2B5EF4-FFF2-40B4-BE49-F238E27FC236}">
                <a16:creationId xmlns:a16="http://schemas.microsoft.com/office/drawing/2014/main" id="{C3FEDDB8-F220-B8FE-DD9C-F6877184CBCA}"/>
              </a:ext>
            </a:extLst>
          </p:cNvPr>
          <p:cNvPicPr>
            <a:picLocks noChangeAspect="1"/>
          </p:cNvPicPr>
          <p:nvPr/>
        </p:nvPicPr>
        <p:blipFill>
          <a:blip r:embed="rId5" cstate="hqprint">
            <a:extLst>
              <a:ext uri="{BEBA8EAE-BF5A-486C-A8C5-ECC9F3942E4B}">
                <a14:imgProps xmlns:a14="http://schemas.microsoft.com/office/drawing/2010/main">
                  <a14:imgLayer r:embed="rId6">
                    <a14:imgEffect>
                      <a14:artisticBlur radius="46"/>
                    </a14:imgEffect>
                  </a14:imgLayer>
                </a14:imgProps>
              </a:ext>
              <a:ext uri="{28A0092B-C50C-407E-A947-70E740481C1C}">
                <a14:useLocalDpi xmlns:a14="http://schemas.microsoft.com/office/drawing/2010/main"/>
              </a:ext>
            </a:extLst>
          </a:blip>
          <a:stretch>
            <a:fillRect/>
          </a:stretch>
        </p:blipFill>
        <p:spPr>
          <a:xfrm>
            <a:off x="3535617" y="7735526"/>
            <a:ext cx="6651824" cy="3958847"/>
          </a:xfrm>
          <a:prstGeom prst="rect">
            <a:avLst/>
          </a:prstGeom>
        </p:spPr>
      </p:pic>
      <p:sp>
        <p:nvSpPr>
          <p:cNvPr id="66" name="TextBox 65">
            <a:extLst>
              <a:ext uri="{FF2B5EF4-FFF2-40B4-BE49-F238E27FC236}">
                <a16:creationId xmlns:a16="http://schemas.microsoft.com/office/drawing/2014/main" id="{0D0919DE-59B2-E062-CDC7-794C087DD812}"/>
              </a:ext>
            </a:extLst>
          </p:cNvPr>
          <p:cNvSpPr txBox="1"/>
          <p:nvPr/>
        </p:nvSpPr>
        <p:spPr>
          <a:xfrm>
            <a:off x="9455093" y="7227695"/>
            <a:ext cx="1464697" cy="1015663"/>
          </a:xfrm>
          <a:prstGeom prst="rect">
            <a:avLst/>
          </a:prstGeom>
          <a:noFill/>
        </p:spPr>
        <p:txBody>
          <a:bodyPr wrap="square" rtlCol="0">
            <a:spAutoFit/>
          </a:bodyPr>
          <a:lstStyle/>
          <a:p>
            <a:r>
              <a:rPr lang="en-US" sz="2000">
                <a:solidFill>
                  <a:schemeClr val="bg2">
                    <a:lumMod val="50000"/>
                  </a:schemeClr>
                </a:solidFill>
              </a:rPr>
              <a:t>details coming later…</a:t>
            </a:r>
          </a:p>
        </p:txBody>
      </p:sp>
      <p:grpSp>
        <p:nvGrpSpPr>
          <p:cNvPr id="57" name="Group 56">
            <a:extLst>
              <a:ext uri="{FF2B5EF4-FFF2-40B4-BE49-F238E27FC236}">
                <a16:creationId xmlns:a16="http://schemas.microsoft.com/office/drawing/2014/main" id="{60A9A255-83E3-D63C-F6B1-780904CF7A3D}"/>
              </a:ext>
            </a:extLst>
          </p:cNvPr>
          <p:cNvGrpSpPr/>
          <p:nvPr/>
        </p:nvGrpSpPr>
        <p:grpSpPr>
          <a:xfrm>
            <a:off x="1728631" y="1363467"/>
            <a:ext cx="8936200" cy="5270917"/>
            <a:chOff x="1764256" y="1363467"/>
            <a:chExt cx="8936200" cy="5270917"/>
          </a:xfrm>
        </p:grpSpPr>
        <p:cxnSp>
          <p:nvCxnSpPr>
            <p:cNvPr id="58" name="Google Shape;54;p13">
              <a:extLst>
                <a:ext uri="{FF2B5EF4-FFF2-40B4-BE49-F238E27FC236}">
                  <a16:creationId xmlns:a16="http://schemas.microsoft.com/office/drawing/2014/main" id="{3BF011C6-B15B-0E54-3F5D-72C24CD0BD84}"/>
                </a:ext>
              </a:extLst>
            </p:cNvPr>
            <p:cNvCxnSpPr>
              <a:endCxn id="69" idx="3"/>
            </p:cNvCxnSpPr>
            <p:nvPr/>
          </p:nvCxnSpPr>
          <p:spPr>
            <a:xfrm rot="10800000">
              <a:off x="5966706" y="4407127"/>
              <a:ext cx="503400" cy="0"/>
            </a:xfrm>
            <a:prstGeom prst="straightConnector1">
              <a:avLst/>
            </a:prstGeom>
            <a:noFill/>
            <a:ln w="19050" cap="flat" cmpd="sng">
              <a:solidFill>
                <a:schemeClr val="tx1"/>
              </a:solidFill>
              <a:prstDash val="solid"/>
              <a:round/>
              <a:headEnd type="none" w="med" len="med"/>
              <a:tailEnd type="triangle" w="med" len="med"/>
            </a:ln>
          </p:spPr>
        </p:cxnSp>
        <p:sp>
          <p:nvSpPr>
            <p:cNvPr id="59" name="Google Shape;56;p13">
              <a:extLst>
                <a:ext uri="{FF2B5EF4-FFF2-40B4-BE49-F238E27FC236}">
                  <a16:creationId xmlns:a16="http://schemas.microsoft.com/office/drawing/2014/main" id="{3112335F-56E4-74F8-91FF-7995BC102A7B}"/>
                </a:ext>
              </a:extLst>
            </p:cNvPr>
            <p:cNvSpPr/>
            <p:nvPr/>
          </p:nvSpPr>
          <p:spPr>
            <a:xfrm>
              <a:off x="1764256" y="1363467"/>
              <a:ext cx="8936100" cy="1338393"/>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a:t>Application</a:t>
              </a:r>
              <a:endParaRPr b="1"/>
            </a:p>
          </p:txBody>
        </p:sp>
        <p:sp>
          <p:nvSpPr>
            <p:cNvPr id="60" name="Google Shape;57;p13">
              <a:extLst>
                <a:ext uri="{FF2B5EF4-FFF2-40B4-BE49-F238E27FC236}">
                  <a16:creationId xmlns:a16="http://schemas.microsoft.com/office/drawing/2014/main" id="{3A3DC4FC-0178-2E96-8C8D-B565E6A8EC73}"/>
                </a:ext>
              </a:extLst>
            </p:cNvPr>
            <p:cNvSpPr/>
            <p:nvPr/>
          </p:nvSpPr>
          <p:spPr>
            <a:xfrm>
              <a:off x="7576911"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a:t>Business logic</a:t>
              </a:r>
              <a:endParaRPr sz="1400"/>
            </a:p>
          </p:txBody>
        </p:sp>
        <p:sp>
          <p:nvSpPr>
            <p:cNvPr id="61" name="Google Shape;58;p13">
              <a:extLst>
                <a:ext uri="{FF2B5EF4-FFF2-40B4-BE49-F238E27FC236}">
                  <a16:creationId xmlns:a16="http://schemas.microsoft.com/office/drawing/2014/main" id="{A218E7A8-EAAE-6ADB-9D31-8F0F877CE77E}"/>
                </a:ext>
              </a:extLst>
            </p:cNvPr>
            <p:cNvSpPr/>
            <p:nvPr/>
          </p:nvSpPr>
          <p:spPr>
            <a:xfrm>
              <a:off x="1764356" y="586715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a:t>Platform/OS Native Layers</a:t>
              </a:r>
              <a:br>
                <a:rPr lang="en"/>
              </a:br>
              <a:r>
                <a:rPr lang="en"/>
                <a:t>(Linux, macOS, Windows, Android, iOS, Web, </a:t>
              </a:r>
              <a:r>
                <a:rPr lang="en" err="1"/>
                <a:t>HarmonyOS</a:t>
              </a:r>
              <a:r>
                <a:rPr lang="en"/>
                <a:t> …)</a:t>
              </a:r>
              <a:endParaRPr/>
            </a:p>
          </p:txBody>
        </p:sp>
        <p:sp>
          <p:nvSpPr>
            <p:cNvPr id="62" name="Google Shape;59;p13">
              <a:extLst>
                <a:ext uri="{FF2B5EF4-FFF2-40B4-BE49-F238E27FC236}">
                  <a16:creationId xmlns:a16="http://schemas.microsoft.com/office/drawing/2014/main" id="{0E98320A-66D4-C410-124C-8D27CC68B53D}"/>
                </a:ext>
              </a:extLst>
            </p:cNvPr>
            <p:cNvSpPr/>
            <p:nvPr/>
          </p:nvSpPr>
          <p:spPr>
            <a:xfrm>
              <a:off x="1803156" y="2946977"/>
              <a:ext cx="2121600" cy="2673600"/>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a:t>UI toolkit</a:t>
              </a:r>
              <a:br>
                <a:rPr lang="en"/>
              </a:br>
              <a:r>
                <a:rPr lang="en"/>
                <a:t>(Makepad, </a:t>
              </a:r>
              <a:r>
                <a:rPr lang="en" err="1"/>
                <a:t>Dioxus</a:t>
              </a:r>
              <a:r>
                <a:rPr lang="en"/>
                <a:t>)</a:t>
              </a:r>
              <a:endParaRPr/>
            </a:p>
          </p:txBody>
        </p:sp>
        <p:sp>
          <p:nvSpPr>
            <p:cNvPr id="64" name="Google Shape;60;p13">
              <a:extLst>
                <a:ext uri="{FF2B5EF4-FFF2-40B4-BE49-F238E27FC236}">
                  <a16:creationId xmlns:a16="http://schemas.microsoft.com/office/drawing/2014/main" id="{107F5C04-A921-C879-BF86-6DCD66E1974F}"/>
                </a:ext>
              </a:extLst>
            </p:cNvPr>
            <p:cNvSpPr/>
            <p:nvPr/>
          </p:nvSpPr>
          <p:spPr>
            <a:xfrm>
              <a:off x="6232356" y="294697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a:t>Platform Abstractions</a:t>
              </a:r>
              <a:endParaRPr b="1"/>
            </a:p>
          </p:txBody>
        </p:sp>
        <p:sp>
          <p:nvSpPr>
            <p:cNvPr id="65" name="Google Shape;61;p13">
              <a:extLst>
                <a:ext uri="{FF2B5EF4-FFF2-40B4-BE49-F238E27FC236}">
                  <a16:creationId xmlns:a16="http://schemas.microsoft.com/office/drawing/2014/main" id="{EE736338-9B3F-E98E-59A8-25A7653E223A}"/>
                </a:ext>
              </a:extLst>
            </p:cNvPr>
            <p:cNvSpPr/>
            <p:nvPr/>
          </p:nvSpPr>
          <p:spPr>
            <a:xfrm>
              <a:off x="6512106"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Networking</a:t>
              </a:r>
              <a:endParaRPr sz="1100"/>
            </a:p>
          </p:txBody>
        </p:sp>
        <p:sp>
          <p:nvSpPr>
            <p:cNvPr id="67" name="Google Shape;62;p13">
              <a:extLst>
                <a:ext uri="{FF2B5EF4-FFF2-40B4-BE49-F238E27FC236}">
                  <a16:creationId xmlns:a16="http://schemas.microsoft.com/office/drawing/2014/main" id="{298A66DB-2A7B-2507-E6A7-4219EA400F19}"/>
                </a:ext>
              </a:extLst>
            </p:cNvPr>
            <p:cNvSpPr/>
            <p:nvPr/>
          </p:nvSpPr>
          <p:spPr>
            <a:xfrm>
              <a:off x="750501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State mgmt</a:t>
              </a:r>
              <a:endParaRPr sz="1100"/>
            </a:p>
          </p:txBody>
        </p:sp>
        <p:sp>
          <p:nvSpPr>
            <p:cNvPr id="68" name="Google Shape;63;p13">
              <a:extLst>
                <a:ext uri="{FF2B5EF4-FFF2-40B4-BE49-F238E27FC236}">
                  <a16:creationId xmlns:a16="http://schemas.microsoft.com/office/drawing/2014/main" id="{5F85357C-25DD-0FF0-1B23-7B3FC63F9B20}"/>
                </a:ext>
              </a:extLst>
            </p:cNvPr>
            <p:cNvSpPr/>
            <p:nvPr/>
          </p:nvSpPr>
          <p:spPr>
            <a:xfrm>
              <a:off x="949083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Sensors</a:t>
              </a:r>
              <a:endParaRPr sz="1100"/>
            </a:p>
          </p:txBody>
        </p:sp>
        <p:sp>
          <p:nvSpPr>
            <p:cNvPr id="69" name="Google Shape;55;p13">
              <a:extLst>
                <a:ext uri="{FF2B5EF4-FFF2-40B4-BE49-F238E27FC236}">
                  <a16:creationId xmlns:a16="http://schemas.microsoft.com/office/drawing/2014/main" id="{2330F279-7B42-354A-D541-AC7159AC0309}"/>
                </a:ext>
              </a:extLst>
            </p:cNvPr>
            <p:cNvSpPr/>
            <p:nvPr/>
          </p:nvSpPr>
          <p:spPr>
            <a:xfrm>
              <a:off x="4190406" y="3636877"/>
              <a:ext cx="1776300" cy="1540500"/>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Concurrency Manager</a:t>
              </a:r>
              <a:endParaRPr b="1" dirty="0"/>
            </a:p>
            <a:p>
              <a:pPr marL="0" lvl="0" indent="0" algn="ctr" rtl="0">
                <a:spcBef>
                  <a:spcPts val="1000"/>
                </a:spcBef>
                <a:spcAft>
                  <a:spcPts val="0"/>
                </a:spcAft>
                <a:buNone/>
              </a:pPr>
              <a:r>
                <a:rPr lang="en" sz="1600" i="1" dirty="0"/>
                <a:t>async executor,</a:t>
              </a:r>
              <a:br>
                <a:rPr lang="en" sz="1600" i="1" dirty="0"/>
              </a:br>
              <a:r>
                <a:rPr lang="en" sz="1600" i="1" dirty="0"/>
                <a:t>main &amp; </a:t>
              </a:r>
              <a:r>
                <a:rPr lang="en" sz="1600" i="1" dirty="0" err="1"/>
                <a:t>bkgd</a:t>
              </a:r>
              <a:r>
                <a:rPr lang="en" sz="1600" i="1" dirty="0"/>
                <a:t> thread </a:t>
              </a:r>
              <a:r>
                <a:rPr lang="en" sz="1600" i="1" dirty="0" err="1"/>
                <a:t>mgmt</a:t>
              </a:r>
              <a:endParaRPr sz="1600" i="1" dirty="0"/>
            </a:p>
          </p:txBody>
        </p:sp>
        <p:sp>
          <p:nvSpPr>
            <p:cNvPr id="70" name="Google Shape;64;p13">
              <a:extLst>
                <a:ext uri="{FF2B5EF4-FFF2-40B4-BE49-F238E27FC236}">
                  <a16:creationId xmlns:a16="http://schemas.microsoft.com/office/drawing/2014/main" id="{C7902B5E-915E-362F-9010-B72835CDA1AA}"/>
                </a:ext>
              </a:extLst>
            </p:cNvPr>
            <p:cNvSpPr/>
            <p:nvPr/>
          </p:nvSpPr>
          <p:spPr>
            <a:xfrm rot="10800000" flipH="1">
              <a:off x="6642906" y="522538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71" name="Google Shape;65;p13">
              <a:extLst>
                <a:ext uri="{FF2B5EF4-FFF2-40B4-BE49-F238E27FC236}">
                  <a16:creationId xmlns:a16="http://schemas.microsoft.com/office/drawing/2014/main" id="{648D5022-8663-43A3-5B82-2B77195EE4DD}"/>
                </a:ext>
              </a:extLst>
            </p:cNvPr>
            <p:cNvSpPr/>
            <p:nvPr/>
          </p:nvSpPr>
          <p:spPr>
            <a:xfrm>
              <a:off x="4348506"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a:t>Application logic</a:t>
              </a:r>
              <a:endParaRPr sz="1400"/>
            </a:p>
          </p:txBody>
        </p:sp>
        <p:cxnSp>
          <p:nvCxnSpPr>
            <p:cNvPr id="72" name="Google Shape;66;p13">
              <a:extLst>
                <a:ext uri="{FF2B5EF4-FFF2-40B4-BE49-F238E27FC236}">
                  <a16:creationId xmlns:a16="http://schemas.microsoft.com/office/drawing/2014/main" id="{2FF1E82F-EB7F-2664-8B51-7D008CD733BF}"/>
                </a:ext>
              </a:extLst>
            </p:cNvPr>
            <p:cNvCxnSpPr>
              <a:cxnSpLocks/>
              <a:endCxn id="69" idx="0"/>
            </p:cNvCxnSpPr>
            <p:nvPr/>
          </p:nvCxnSpPr>
          <p:spPr>
            <a:xfrm>
              <a:off x="5078556" y="2390929"/>
              <a:ext cx="0" cy="1245948"/>
            </a:xfrm>
            <a:prstGeom prst="straightConnector1">
              <a:avLst/>
            </a:prstGeom>
            <a:noFill/>
            <a:ln w="19050" cap="flat" cmpd="sng">
              <a:solidFill>
                <a:schemeClr val="tx1"/>
              </a:solidFill>
              <a:prstDash val="solid"/>
              <a:round/>
              <a:headEnd type="none" w="med" len="med"/>
              <a:tailEnd type="triangle" w="med" len="med"/>
            </a:ln>
          </p:spPr>
        </p:cxnSp>
        <p:cxnSp>
          <p:nvCxnSpPr>
            <p:cNvPr id="73" name="Google Shape;67;p13">
              <a:extLst>
                <a:ext uri="{FF2B5EF4-FFF2-40B4-BE49-F238E27FC236}">
                  <a16:creationId xmlns:a16="http://schemas.microsoft.com/office/drawing/2014/main" id="{AD4FB61E-7216-C41C-401C-EE965868D020}"/>
                </a:ext>
              </a:extLst>
            </p:cNvPr>
            <p:cNvCxnSpPr>
              <a:cxnSpLocks/>
              <a:stCxn id="71" idx="2"/>
              <a:endCxn id="64" idx="0"/>
            </p:cNvCxnSpPr>
            <p:nvPr/>
          </p:nvCxnSpPr>
          <p:spPr>
            <a:xfrm rot="16200000" flipH="1">
              <a:off x="6720082" y="1232703"/>
              <a:ext cx="556048" cy="2872500"/>
            </a:xfrm>
            <a:prstGeom prst="bentConnector3">
              <a:avLst>
                <a:gd name="adj1" fmla="val 75665"/>
              </a:avLst>
            </a:prstGeom>
            <a:noFill/>
            <a:ln w="19050" cap="flat" cmpd="sng">
              <a:solidFill>
                <a:schemeClr val="tx1"/>
              </a:solidFill>
              <a:prstDash val="solid"/>
              <a:round/>
              <a:headEnd type="none" w="med" len="med"/>
              <a:tailEnd type="triangle" w="med" len="med"/>
            </a:ln>
          </p:spPr>
        </p:cxnSp>
        <p:cxnSp>
          <p:nvCxnSpPr>
            <p:cNvPr id="74" name="Google Shape;68;p13">
              <a:extLst>
                <a:ext uri="{FF2B5EF4-FFF2-40B4-BE49-F238E27FC236}">
                  <a16:creationId xmlns:a16="http://schemas.microsoft.com/office/drawing/2014/main" id="{BCBD5B20-81BA-F5E9-9DBE-5EFAE2743D29}"/>
                </a:ext>
              </a:extLst>
            </p:cNvPr>
            <p:cNvCxnSpPr>
              <a:cxnSpLocks/>
              <a:stCxn id="60" idx="2"/>
            </p:cNvCxnSpPr>
            <p:nvPr/>
          </p:nvCxnSpPr>
          <p:spPr>
            <a:xfrm>
              <a:off x="8790261" y="2390929"/>
              <a:ext cx="0" cy="556048"/>
            </a:xfrm>
            <a:prstGeom prst="straightConnector1">
              <a:avLst/>
            </a:prstGeom>
            <a:noFill/>
            <a:ln w="19050" cap="flat" cmpd="sng">
              <a:solidFill>
                <a:schemeClr val="tx1"/>
              </a:solidFill>
              <a:prstDash val="solid"/>
              <a:round/>
              <a:headEnd type="none" w="med" len="med"/>
              <a:tailEnd type="triangle" w="med" len="med"/>
            </a:ln>
          </p:spPr>
        </p:cxnSp>
        <p:cxnSp>
          <p:nvCxnSpPr>
            <p:cNvPr id="75" name="Google Shape;69;p13">
              <a:extLst>
                <a:ext uri="{FF2B5EF4-FFF2-40B4-BE49-F238E27FC236}">
                  <a16:creationId xmlns:a16="http://schemas.microsoft.com/office/drawing/2014/main" id="{20C667F5-FB33-6381-3B49-B7DBE9461627}"/>
                </a:ext>
              </a:extLst>
            </p:cNvPr>
            <p:cNvCxnSpPr>
              <a:stCxn id="62" idx="2"/>
            </p:cNvCxnSpPr>
            <p:nvPr/>
          </p:nvCxnSpPr>
          <p:spPr>
            <a:xfrm>
              <a:off x="2863956" y="5620577"/>
              <a:ext cx="0" cy="248700"/>
            </a:xfrm>
            <a:prstGeom prst="straightConnector1">
              <a:avLst/>
            </a:prstGeom>
            <a:noFill/>
            <a:ln w="19050" cap="flat" cmpd="sng">
              <a:solidFill>
                <a:schemeClr val="tx1"/>
              </a:solidFill>
              <a:prstDash val="solid"/>
              <a:round/>
              <a:headEnd type="none" w="med" len="med"/>
              <a:tailEnd type="triangle" w="med" len="med"/>
            </a:ln>
          </p:spPr>
        </p:cxnSp>
        <p:cxnSp>
          <p:nvCxnSpPr>
            <p:cNvPr id="76" name="Google Shape;70;p13">
              <a:extLst>
                <a:ext uri="{FF2B5EF4-FFF2-40B4-BE49-F238E27FC236}">
                  <a16:creationId xmlns:a16="http://schemas.microsoft.com/office/drawing/2014/main" id="{D5B59137-F06A-0767-E1E9-AE3C8F1059F9}"/>
                </a:ext>
              </a:extLst>
            </p:cNvPr>
            <p:cNvCxnSpPr>
              <a:cxnSpLocks/>
              <a:stCxn id="69" idx="2"/>
            </p:cNvCxnSpPr>
            <p:nvPr/>
          </p:nvCxnSpPr>
          <p:spPr>
            <a:xfrm>
              <a:off x="5078556" y="5177377"/>
              <a:ext cx="0" cy="689778"/>
            </a:xfrm>
            <a:prstGeom prst="straightConnector1">
              <a:avLst/>
            </a:prstGeom>
            <a:noFill/>
            <a:ln w="19050" cap="flat" cmpd="sng">
              <a:solidFill>
                <a:schemeClr val="tx1"/>
              </a:solidFill>
              <a:prstDash val="solid"/>
              <a:round/>
              <a:headEnd type="none" w="med" len="med"/>
              <a:tailEnd type="triangle" w="med" len="med"/>
            </a:ln>
          </p:spPr>
        </p:cxnSp>
        <p:cxnSp>
          <p:nvCxnSpPr>
            <p:cNvPr id="77" name="Google Shape;71;p13">
              <a:extLst>
                <a:ext uri="{FF2B5EF4-FFF2-40B4-BE49-F238E27FC236}">
                  <a16:creationId xmlns:a16="http://schemas.microsoft.com/office/drawing/2014/main" id="{1CA40CF6-022D-3499-9F77-D2B53A211235}"/>
                </a:ext>
              </a:extLst>
            </p:cNvPr>
            <p:cNvCxnSpPr>
              <a:cxnSpLocks/>
              <a:stCxn id="64" idx="2"/>
            </p:cNvCxnSpPr>
            <p:nvPr/>
          </p:nvCxnSpPr>
          <p:spPr>
            <a:xfrm>
              <a:off x="8434356" y="5620577"/>
              <a:ext cx="0" cy="246578"/>
            </a:xfrm>
            <a:prstGeom prst="straightConnector1">
              <a:avLst/>
            </a:prstGeom>
            <a:noFill/>
            <a:ln w="19050" cap="flat" cmpd="sng">
              <a:solidFill>
                <a:schemeClr val="tx1"/>
              </a:solidFill>
              <a:prstDash val="solid"/>
              <a:round/>
              <a:headEnd type="none" w="med" len="med"/>
              <a:tailEnd type="triangle" w="med" len="med"/>
            </a:ln>
          </p:spPr>
        </p:cxnSp>
        <p:cxnSp>
          <p:nvCxnSpPr>
            <p:cNvPr id="78" name="Google Shape;72;p13">
              <a:extLst>
                <a:ext uri="{FF2B5EF4-FFF2-40B4-BE49-F238E27FC236}">
                  <a16:creationId xmlns:a16="http://schemas.microsoft.com/office/drawing/2014/main" id="{ED3C8C4F-9183-CFAD-2F13-622414A2FC97}"/>
                </a:ext>
              </a:extLst>
            </p:cNvPr>
            <p:cNvCxnSpPr>
              <a:cxnSpLocks/>
              <a:stCxn id="71" idx="1"/>
            </p:cNvCxnSpPr>
            <p:nvPr/>
          </p:nvCxnSpPr>
          <p:spPr>
            <a:xfrm flipH="1" flipV="1">
              <a:off x="3609472" y="2069432"/>
              <a:ext cx="739034" cy="1932"/>
            </a:xfrm>
            <a:prstGeom prst="straightConnector1">
              <a:avLst/>
            </a:prstGeom>
            <a:noFill/>
            <a:ln w="19050" cap="flat" cmpd="sng">
              <a:solidFill>
                <a:schemeClr val="tx1"/>
              </a:solidFill>
              <a:prstDash val="solid"/>
              <a:round/>
              <a:headEnd type="none" w="med" len="med"/>
              <a:tailEnd type="triangle" w="med" len="med"/>
            </a:ln>
          </p:spPr>
        </p:cxnSp>
        <p:cxnSp>
          <p:nvCxnSpPr>
            <p:cNvPr id="79" name="Google Shape;74;p13">
              <a:extLst>
                <a:ext uri="{FF2B5EF4-FFF2-40B4-BE49-F238E27FC236}">
                  <a16:creationId xmlns:a16="http://schemas.microsoft.com/office/drawing/2014/main" id="{9E7A55D9-6306-1865-7633-F300546CEA19}"/>
                </a:ext>
              </a:extLst>
            </p:cNvPr>
            <p:cNvCxnSpPr>
              <a:cxnSpLocks/>
              <a:stCxn id="71" idx="3"/>
              <a:endCxn id="60" idx="1"/>
            </p:cNvCxnSpPr>
            <p:nvPr/>
          </p:nvCxnSpPr>
          <p:spPr>
            <a:xfrm>
              <a:off x="6775206" y="2071364"/>
              <a:ext cx="801705" cy="0"/>
            </a:xfrm>
            <a:prstGeom prst="straightConnector1">
              <a:avLst/>
            </a:prstGeom>
            <a:noFill/>
            <a:ln w="19050" cap="flat" cmpd="sng">
              <a:solidFill>
                <a:schemeClr val="tx1"/>
              </a:solidFill>
              <a:prstDash val="solid"/>
              <a:round/>
              <a:headEnd type="triangle" w="med" len="med"/>
              <a:tailEnd type="triangle" w="med" len="med"/>
            </a:ln>
          </p:spPr>
        </p:cxnSp>
        <p:sp>
          <p:nvSpPr>
            <p:cNvPr id="80" name="Google Shape;73;p13">
              <a:extLst>
                <a:ext uri="{FF2B5EF4-FFF2-40B4-BE49-F238E27FC236}">
                  <a16:creationId xmlns:a16="http://schemas.microsoft.com/office/drawing/2014/main" id="{01B822C0-0DBE-C5FA-45DD-2543663C727C}"/>
                </a:ext>
              </a:extLst>
            </p:cNvPr>
            <p:cNvSpPr/>
            <p:nvPr/>
          </p:nvSpPr>
          <p:spPr>
            <a:xfrm>
              <a:off x="1973706" y="1510807"/>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5;p13">
              <a:extLst>
                <a:ext uri="{FF2B5EF4-FFF2-40B4-BE49-F238E27FC236}">
                  <a16:creationId xmlns:a16="http://schemas.microsoft.com/office/drawing/2014/main" id="{C392494C-1694-6B70-378C-E6D0A21E2CB2}"/>
                </a:ext>
              </a:extLst>
            </p:cNvPr>
            <p:cNvSpPr/>
            <p:nvPr/>
          </p:nvSpPr>
          <p:spPr>
            <a:xfrm>
              <a:off x="212862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dirty="0"/>
                <a:t>UI logic</a:t>
              </a:r>
              <a:endParaRPr sz="1400" dirty="0"/>
            </a:p>
          </p:txBody>
        </p:sp>
        <p:sp>
          <p:nvSpPr>
            <p:cNvPr id="82" name="Google Shape;76;p13">
              <a:extLst>
                <a:ext uri="{FF2B5EF4-FFF2-40B4-BE49-F238E27FC236}">
                  <a16:creationId xmlns:a16="http://schemas.microsoft.com/office/drawing/2014/main" id="{8B3A8173-55B1-A491-805B-F6BD3472F749}"/>
                </a:ext>
              </a:extLst>
            </p:cNvPr>
            <p:cNvSpPr/>
            <p:nvPr/>
          </p:nvSpPr>
          <p:spPr>
            <a:xfrm>
              <a:off x="302635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400"/>
                <a:t>UX logic</a:t>
              </a:r>
              <a:endParaRPr sz="1400"/>
            </a:p>
          </p:txBody>
        </p:sp>
        <p:cxnSp>
          <p:nvCxnSpPr>
            <p:cNvPr id="83" name="Google Shape;77;p13">
              <a:extLst>
                <a:ext uri="{FF2B5EF4-FFF2-40B4-BE49-F238E27FC236}">
                  <a16:creationId xmlns:a16="http://schemas.microsoft.com/office/drawing/2014/main" id="{C109FEB0-65F3-F848-9DC6-9B63E13EE961}"/>
                </a:ext>
              </a:extLst>
            </p:cNvPr>
            <p:cNvCxnSpPr>
              <a:stCxn id="81" idx="3"/>
              <a:endCxn id="82" idx="1"/>
            </p:cNvCxnSpPr>
            <p:nvPr/>
          </p:nvCxnSpPr>
          <p:spPr>
            <a:xfrm>
              <a:off x="2707929" y="2047780"/>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84" name="Google Shape;78;p13">
              <a:extLst>
                <a:ext uri="{FF2B5EF4-FFF2-40B4-BE49-F238E27FC236}">
                  <a16:creationId xmlns:a16="http://schemas.microsoft.com/office/drawing/2014/main" id="{29418280-9B9E-38E9-84CE-59AB35691C4B}"/>
                </a:ext>
              </a:extLst>
            </p:cNvPr>
            <p:cNvCxnSpPr>
              <a:cxnSpLocks/>
              <a:stCxn id="80" idx="2"/>
              <a:endCxn id="62" idx="0"/>
            </p:cNvCxnSpPr>
            <p:nvPr/>
          </p:nvCxnSpPr>
          <p:spPr>
            <a:xfrm>
              <a:off x="2863956" y="2589196"/>
              <a:ext cx="0" cy="357781"/>
            </a:xfrm>
            <a:prstGeom prst="straightConnector1">
              <a:avLst/>
            </a:prstGeom>
            <a:noFill/>
            <a:ln w="19050" cap="flat" cmpd="sng">
              <a:solidFill>
                <a:schemeClr val="tx1"/>
              </a:solidFill>
              <a:prstDash val="solid"/>
              <a:round/>
              <a:headEnd type="none" w="med" len="med"/>
              <a:tailEnd type="triangle" w="med" len="med"/>
            </a:ln>
          </p:spPr>
        </p:cxnSp>
        <p:sp>
          <p:nvSpPr>
            <p:cNvPr id="85" name="Google Shape;79;p13">
              <a:extLst>
                <a:ext uri="{FF2B5EF4-FFF2-40B4-BE49-F238E27FC236}">
                  <a16:creationId xmlns:a16="http://schemas.microsoft.com/office/drawing/2014/main" id="{DF8F7001-5D71-5A29-1CD1-AC391A6C02BE}"/>
                </a:ext>
              </a:extLst>
            </p:cNvPr>
            <p:cNvSpPr/>
            <p:nvPr/>
          </p:nvSpPr>
          <p:spPr>
            <a:xfrm>
              <a:off x="2337301" y="3766840"/>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dirty="0"/>
                <a:t>Widgets</a:t>
              </a:r>
              <a:endParaRPr sz="1400" dirty="0"/>
            </a:p>
          </p:txBody>
        </p:sp>
        <p:sp>
          <p:nvSpPr>
            <p:cNvPr id="86" name="Google Shape;80;p13">
              <a:extLst>
                <a:ext uri="{FF2B5EF4-FFF2-40B4-BE49-F238E27FC236}">
                  <a16:creationId xmlns:a16="http://schemas.microsoft.com/office/drawing/2014/main" id="{39597FD6-C465-7588-3CBB-F92D9D5EBEFA}"/>
                </a:ext>
              </a:extLst>
            </p:cNvPr>
            <p:cNvSpPr/>
            <p:nvPr/>
          </p:nvSpPr>
          <p:spPr>
            <a:xfrm>
              <a:off x="2191896" y="4817002"/>
              <a:ext cx="579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Events</a:t>
              </a:r>
              <a:endParaRPr sz="1400"/>
            </a:p>
          </p:txBody>
        </p:sp>
        <p:sp>
          <p:nvSpPr>
            <p:cNvPr id="87" name="Google Shape;81;p13">
              <a:extLst>
                <a:ext uri="{FF2B5EF4-FFF2-40B4-BE49-F238E27FC236}">
                  <a16:creationId xmlns:a16="http://schemas.microsoft.com/office/drawing/2014/main" id="{34F9F9C8-19FA-7554-89BA-1849DB8A9229}"/>
                </a:ext>
              </a:extLst>
            </p:cNvPr>
            <p:cNvSpPr/>
            <p:nvPr/>
          </p:nvSpPr>
          <p:spPr>
            <a:xfrm>
              <a:off x="2021051" y="4291927"/>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Animation</a:t>
              </a:r>
              <a:endParaRPr sz="1400"/>
            </a:p>
          </p:txBody>
        </p:sp>
        <p:cxnSp>
          <p:nvCxnSpPr>
            <p:cNvPr id="88" name="Google Shape;82;p13">
              <a:extLst>
                <a:ext uri="{FF2B5EF4-FFF2-40B4-BE49-F238E27FC236}">
                  <a16:creationId xmlns:a16="http://schemas.microsoft.com/office/drawing/2014/main" id="{610E20A9-2DE9-299A-101B-DB5C3D4F543C}"/>
                </a:ext>
              </a:extLst>
            </p:cNvPr>
            <p:cNvCxnSpPr/>
            <p:nvPr/>
          </p:nvCxnSpPr>
          <p:spPr>
            <a:xfrm>
              <a:off x="3934196" y="3364367"/>
              <a:ext cx="2295300" cy="0"/>
            </a:xfrm>
            <a:prstGeom prst="straightConnector1">
              <a:avLst/>
            </a:prstGeom>
            <a:noFill/>
            <a:ln w="19050" cap="flat" cmpd="sng">
              <a:solidFill>
                <a:schemeClr val="tx1"/>
              </a:solidFill>
              <a:prstDash val="solid"/>
              <a:round/>
              <a:headEnd type="none" w="med" len="med"/>
              <a:tailEnd type="triangle" w="med" len="med"/>
            </a:ln>
          </p:spPr>
        </p:cxnSp>
        <p:sp>
          <p:nvSpPr>
            <p:cNvPr id="89" name="Google Shape;83;p13">
              <a:extLst>
                <a:ext uri="{FF2B5EF4-FFF2-40B4-BE49-F238E27FC236}">
                  <a16:creationId xmlns:a16="http://schemas.microsoft.com/office/drawing/2014/main" id="{D0D1CBA2-2D41-A257-A0CD-0CA76EAFBF85}"/>
                </a:ext>
              </a:extLst>
            </p:cNvPr>
            <p:cNvSpPr/>
            <p:nvPr/>
          </p:nvSpPr>
          <p:spPr>
            <a:xfrm>
              <a:off x="2980506" y="4291915"/>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Gestures</a:t>
              </a:r>
              <a:endParaRPr sz="1400"/>
            </a:p>
          </p:txBody>
        </p:sp>
        <p:sp>
          <p:nvSpPr>
            <p:cNvPr id="90" name="Google Shape;84;p13">
              <a:extLst>
                <a:ext uri="{FF2B5EF4-FFF2-40B4-BE49-F238E27FC236}">
                  <a16:creationId xmlns:a16="http://schemas.microsoft.com/office/drawing/2014/main" id="{A940519C-4A9B-EABC-C665-6844B8B07AFB}"/>
                </a:ext>
              </a:extLst>
            </p:cNvPr>
            <p:cNvSpPr/>
            <p:nvPr/>
          </p:nvSpPr>
          <p:spPr>
            <a:xfrm>
              <a:off x="2918506" y="481700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400"/>
                <a:t>Drawing</a:t>
              </a:r>
              <a:endParaRPr sz="1400"/>
            </a:p>
          </p:txBody>
        </p:sp>
        <p:sp>
          <p:nvSpPr>
            <p:cNvPr id="91" name="Google Shape;85;p13">
              <a:extLst>
                <a:ext uri="{FF2B5EF4-FFF2-40B4-BE49-F238E27FC236}">
                  <a16:creationId xmlns:a16="http://schemas.microsoft.com/office/drawing/2014/main" id="{50D9C674-3FA5-10AB-D741-128CA0735187}"/>
                </a:ext>
              </a:extLst>
            </p:cNvPr>
            <p:cNvSpPr/>
            <p:nvPr/>
          </p:nvSpPr>
          <p:spPr>
            <a:xfrm>
              <a:off x="9490830"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Multimedia</a:t>
              </a:r>
              <a:endParaRPr sz="1000"/>
            </a:p>
          </p:txBody>
        </p:sp>
        <p:sp>
          <p:nvSpPr>
            <p:cNvPr id="92" name="Google Shape;86;p13">
              <a:extLst>
                <a:ext uri="{FF2B5EF4-FFF2-40B4-BE49-F238E27FC236}">
                  <a16:creationId xmlns:a16="http://schemas.microsoft.com/office/drawing/2014/main" id="{64DEC253-DC8B-70FD-942A-D963A3FF3D00}"/>
                </a:ext>
              </a:extLst>
            </p:cNvPr>
            <p:cNvSpPr/>
            <p:nvPr/>
          </p:nvSpPr>
          <p:spPr>
            <a:xfrm>
              <a:off x="651210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Power</a:t>
              </a:r>
              <a:endParaRPr sz="1100"/>
            </a:p>
          </p:txBody>
        </p:sp>
        <p:sp>
          <p:nvSpPr>
            <p:cNvPr id="93" name="Google Shape;87;p13">
              <a:extLst>
                <a:ext uri="{FF2B5EF4-FFF2-40B4-BE49-F238E27FC236}">
                  <a16:creationId xmlns:a16="http://schemas.microsoft.com/office/drawing/2014/main" id="{7EDF6E72-254E-874F-AC52-4DD17201D31C}"/>
                </a:ext>
              </a:extLst>
            </p:cNvPr>
            <p:cNvSpPr/>
            <p:nvPr/>
          </p:nvSpPr>
          <p:spPr>
            <a:xfrm>
              <a:off x="750017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Permissions</a:t>
              </a:r>
              <a:endParaRPr sz="1100"/>
            </a:p>
          </p:txBody>
        </p:sp>
        <p:sp>
          <p:nvSpPr>
            <p:cNvPr id="94" name="Google Shape;88;p13">
              <a:extLst>
                <a:ext uri="{FF2B5EF4-FFF2-40B4-BE49-F238E27FC236}">
                  <a16:creationId xmlns:a16="http://schemas.microsoft.com/office/drawing/2014/main" id="{92C1B6D1-B768-0F5E-577A-979892F14890}"/>
                </a:ext>
              </a:extLst>
            </p:cNvPr>
            <p:cNvSpPr/>
            <p:nvPr/>
          </p:nvSpPr>
          <p:spPr>
            <a:xfrm>
              <a:off x="850276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Connectivity</a:t>
              </a:r>
              <a:endParaRPr sz="1100"/>
            </a:p>
          </p:txBody>
        </p:sp>
        <p:sp>
          <p:nvSpPr>
            <p:cNvPr id="95" name="Google Shape;89;p13">
              <a:extLst>
                <a:ext uri="{FF2B5EF4-FFF2-40B4-BE49-F238E27FC236}">
                  <a16:creationId xmlns:a16="http://schemas.microsoft.com/office/drawing/2014/main" id="{3F2B0E74-3F9C-9153-7AA5-FAA97F03D2CE}"/>
                </a:ext>
              </a:extLst>
            </p:cNvPr>
            <p:cNvSpPr/>
            <p:nvPr/>
          </p:nvSpPr>
          <p:spPr>
            <a:xfrm>
              <a:off x="849308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Storage</a:t>
              </a:r>
              <a:endParaRPr sz="1100"/>
            </a:p>
          </p:txBody>
        </p:sp>
        <p:sp>
          <p:nvSpPr>
            <p:cNvPr id="96" name="Google Shape;90;p13">
              <a:extLst>
                <a:ext uri="{FF2B5EF4-FFF2-40B4-BE49-F238E27FC236}">
                  <a16:creationId xmlns:a16="http://schemas.microsoft.com/office/drawing/2014/main" id="{7D6EB454-F0D2-388F-E13B-F38D0690FC0B}"/>
                </a:ext>
              </a:extLst>
            </p:cNvPr>
            <p:cNvSpPr/>
            <p:nvPr/>
          </p:nvSpPr>
          <p:spPr>
            <a:xfrm>
              <a:off x="651210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Input Events</a:t>
              </a:r>
              <a:endParaRPr sz="1100"/>
            </a:p>
          </p:txBody>
        </p:sp>
        <p:sp>
          <p:nvSpPr>
            <p:cNvPr id="97" name="Google Shape;91;p13">
              <a:extLst>
                <a:ext uri="{FF2B5EF4-FFF2-40B4-BE49-F238E27FC236}">
                  <a16:creationId xmlns:a16="http://schemas.microsoft.com/office/drawing/2014/main" id="{D8CC025C-B107-0241-843F-3F1EC58748B4}"/>
                </a:ext>
              </a:extLst>
            </p:cNvPr>
            <p:cNvSpPr/>
            <p:nvPr/>
          </p:nvSpPr>
          <p:spPr>
            <a:xfrm>
              <a:off x="750017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Audio</a:t>
              </a:r>
              <a:endParaRPr sz="1100"/>
            </a:p>
          </p:txBody>
        </p:sp>
        <p:sp>
          <p:nvSpPr>
            <p:cNvPr id="98" name="Google Shape;92;p13">
              <a:extLst>
                <a:ext uri="{FF2B5EF4-FFF2-40B4-BE49-F238E27FC236}">
                  <a16:creationId xmlns:a16="http://schemas.microsoft.com/office/drawing/2014/main" id="{163A3C6B-CF6D-C053-2D9D-A277959C5496}"/>
                </a:ext>
              </a:extLst>
            </p:cNvPr>
            <p:cNvSpPr/>
            <p:nvPr/>
          </p:nvSpPr>
          <p:spPr>
            <a:xfrm>
              <a:off x="848824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Location</a:t>
              </a:r>
              <a:endParaRPr sz="1100"/>
            </a:p>
          </p:txBody>
        </p:sp>
        <p:sp>
          <p:nvSpPr>
            <p:cNvPr id="99" name="Google Shape;93;p13">
              <a:extLst>
                <a:ext uri="{FF2B5EF4-FFF2-40B4-BE49-F238E27FC236}">
                  <a16:creationId xmlns:a16="http://schemas.microsoft.com/office/drawing/2014/main" id="{9D4A84A1-113B-A3A6-48FC-CF22208FF65C}"/>
                </a:ext>
              </a:extLst>
            </p:cNvPr>
            <p:cNvSpPr/>
            <p:nvPr/>
          </p:nvSpPr>
          <p:spPr>
            <a:xfrm>
              <a:off x="947631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Notifications</a:t>
              </a:r>
              <a:endParaRPr sz="1100"/>
            </a:p>
          </p:txBody>
        </p:sp>
        <p:sp>
          <p:nvSpPr>
            <p:cNvPr id="100" name="Google Shape;94;p13">
              <a:extLst>
                <a:ext uri="{FF2B5EF4-FFF2-40B4-BE49-F238E27FC236}">
                  <a16:creationId xmlns:a16="http://schemas.microsoft.com/office/drawing/2014/main" id="{271ABEAD-1E36-31A1-7FF9-7F1D8C95401F}"/>
                </a:ext>
              </a:extLst>
            </p:cNvPr>
            <p:cNvSpPr/>
            <p:nvPr/>
          </p:nvSpPr>
          <p:spPr>
            <a:xfrm>
              <a:off x="947631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Clipboard</a:t>
              </a:r>
              <a:endParaRPr sz="1100"/>
            </a:p>
          </p:txBody>
        </p:sp>
        <p:sp>
          <p:nvSpPr>
            <p:cNvPr id="101" name="Google Shape;95;p13">
              <a:extLst>
                <a:ext uri="{FF2B5EF4-FFF2-40B4-BE49-F238E27FC236}">
                  <a16:creationId xmlns:a16="http://schemas.microsoft.com/office/drawing/2014/main" id="{4B8C6294-7818-0833-E969-1DC21E7D1520}"/>
                </a:ext>
              </a:extLst>
            </p:cNvPr>
            <p:cNvSpPr/>
            <p:nvPr/>
          </p:nvSpPr>
          <p:spPr>
            <a:xfrm>
              <a:off x="848824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Drag &amp; Drop</a:t>
              </a:r>
              <a:endParaRPr sz="1100"/>
            </a:p>
          </p:txBody>
        </p:sp>
        <p:sp>
          <p:nvSpPr>
            <p:cNvPr id="102" name="Google Shape;96;p13">
              <a:extLst>
                <a:ext uri="{FF2B5EF4-FFF2-40B4-BE49-F238E27FC236}">
                  <a16:creationId xmlns:a16="http://schemas.microsoft.com/office/drawing/2014/main" id="{85CDF995-0E55-023A-1B86-06FC427F1A4B}"/>
                </a:ext>
              </a:extLst>
            </p:cNvPr>
            <p:cNvSpPr/>
            <p:nvPr/>
          </p:nvSpPr>
          <p:spPr>
            <a:xfrm>
              <a:off x="7500176"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Time/Alarm</a:t>
              </a:r>
              <a:endParaRPr sz="1100"/>
            </a:p>
          </p:txBody>
        </p:sp>
        <p:sp>
          <p:nvSpPr>
            <p:cNvPr id="103" name="Google Shape;97;p13">
              <a:extLst>
                <a:ext uri="{FF2B5EF4-FFF2-40B4-BE49-F238E27FC236}">
                  <a16:creationId xmlns:a16="http://schemas.microsoft.com/office/drawing/2014/main" id="{AE184C5E-8895-226A-B23A-D5BF10A1FB6C}"/>
                </a:ext>
              </a:extLst>
            </p:cNvPr>
            <p:cNvSpPr/>
            <p:nvPr/>
          </p:nvSpPr>
          <p:spPr>
            <a:xfrm>
              <a:off x="6512106" y="472927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100"/>
                <a:t>IPC/Signals</a:t>
              </a:r>
              <a:endParaRPr sz="1100"/>
            </a:p>
          </p:txBody>
        </p:sp>
        <p:sp>
          <p:nvSpPr>
            <p:cNvPr id="104" name="Google Shape;98;p13">
              <a:extLst>
                <a:ext uri="{FF2B5EF4-FFF2-40B4-BE49-F238E27FC236}">
                  <a16:creationId xmlns:a16="http://schemas.microsoft.com/office/drawing/2014/main" id="{B378F566-E3C6-E53F-E5C7-57E1AD4E992A}"/>
                </a:ext>
              </a:extLst>
            </p:cNvPr>
            <p:cNvSpPr txBox="1"/>
            <p:nvPr/>
          </p:nvSpPr>
          <p:spPr>
            <a:xfrm>
              <a:off x="6509556" y="5239716"/>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solidFill>
                    <a:srgbClr val="FFFFFF"/>
                  </a:solidFill>
                </a:rPr>
                <a:t>FFI layer (Rust → native language)</a:t>
              </a:r>
              <a:endParaRPr sz="1600">
                <a:solidFill>
                  <a:srgbClr val="FFFFFF"/>
                </a:solidFill>
              </a:endParaRPr>
            </a:p>
          </p:txBody>
        </p:sp>
      </p:grpSp>
      <p:sp>
        <p:nvSpPr>
          <p:cNvPr id="105" name="TextBox 104">
            <a:extLst>
              <a:ext uri="{FF2B5EF4-FFF2-40B4-BE49-F238E27FC236}">
                <a16:creationId xmlns:a16="http://schemas.microsoft.com/office/drawing/2014/main" id="{C6E7C50A-93E7-2C12-4580-6C7661C7DD79}"/>
              </a:ext>
            </a:extLst>
          </p:cNvPr>
          <p:cNvSpPr txBox="1"/>
          <p:nvPr/>
        </p:nvSpPr>
        <p:spPr>
          <a:xfrm>
            <a:off x="10739740" y="2549885"/>
            <a:ext cx="1427546" cy="523220"/>
          </a:xfrm>
          <a:prstGeom prst="rect">
            <a:avLst/>
          </a:prstGeom>
          <a:noFill/>
        </p:spPr>
        <p:txBody>
          <a:bodyPr wrap="square" rtlCol="0">
            <a:spAutoFit/>
          </a:bodyPr>
          <a:lstStyle/>
          <a:p>
            <a:pPr algn="ctr"/>
            <a:r>
              <a:rPr lang="en-US" sz="1400">
                <a:solidFill>
                  <a:schemeClr val="bg1">
                    <a:lumMod val="50000"/>
                  </a:schemeClr>
                </a:solidFill>
              </a:rPr>
              <a:t>runtime components</a:t>
            </a:r>
          </a:p>
        </p:txBody>
      </p:sp>
      <p:sp>
        <p:nvSpPr>
          <p:cNvPr id="106" name="Double Bracket 105">
            <a:extLst>
              <a:ext uri="{FF2B5EF4-FFF2-40B4-BE49-F238E27FC236}">
                <a16:creationId xmlns:a16="http://schemas.microsoft.com/office/drawing/2014/main" id="{AE4D0D0F-DBEB-977D-8BBD-08825ED7DC2F}"/>
              </a:ext>
            </a:extLst>
          </p:cNvPr>
          <p:cNvSpPr/>
          <p:nvPr/>
        </p:nvSpPr>
        <p:spPr>
          <a:xfrm>
            <a:off x="10929181" y="2552980"/>
            <a:ext cx="1045616" cy="521856"/>
          </a:xfrm>
          <a:prstGeom prst="bracketPair">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Date Placeholder 3">
            <a:extLst>
              <a:ext uri="{FF2B5EF4-FFF2-40B4-BE49-F238E27FC236}">
                <a16:creationId xmlns:a16="http://schemas.microsoft.com/office/drawing/2014/main" id="{EDC55F4D-F807-69B2-ABB2-9B01DE5A0DC9}"/>
              </a:ext>
            </a:extLst>
          </p:cNvPr>
          <p:cNvSpPr>
            <a:spLocks noGrp="1"/>
          </p:cNvSpPr>
          <p:nvPr>
            <p:ph type="dt" sz="half" idx="10"/>
          </p:nvPr>
        </p:nvSpPr>
        <p:spPr>
          <a:xfrm>
            <a:off x="87921" y="6347558"/>
            <a:ext cx="718279" cy="365125"/>
          </a:xfrm>
        </p:spPr>
        <p:txBody>
          <a:bodyPr/>
          <a:lstStyle/>
          <a:p>
            <a:r>
              <a:rPr lang="en-US" dirty="0"/>
              <a:t>Robius: App Dev in Rust</a:t>
            </a:r>
          </a:p>
        </p:txBody>
      </p:sp>
      <p:pic>
        <p:nvPicPr>
          <p:cNvPr id="5" name="Picture 4" descr="A logo of a company&#10;&#10;Description automatically generated with medium confidence">
            <a:extLst>
              <a:ext uri="{FF2B5EF4-FFF2-40B4-BE49-F238E27FC236}">
                <a16:creationId xmlns:a16="http://schemas.microsoft.com/office/drawing/2014/main" id="{A69B39C3-0FD5-89A8-FF60-34215556980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73873" y="6404677"/>
            <a:ext cx="261619" cy="261619"/>
          </a:xfrm>
          <a:prstGeom prst="rect">
            <a:avLst/>
          </a:prstGeom>
        </p:spPr>
      </p:pic>
    </p:spTree>
    <p:extLst>
      <p:ext uri="{BB962C8B-B14F-4D97-AF65-F5344CB8AC3E}">
        <p14:creationId xmlns:p14="http://schemas.microsoft.com/office/powerpoint/2010/main" val="26317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75667</TotalTime>
  <Words>6688</Words>
  <Application>Microsoft Macintosh PowerPoint</Application>
  <PresentationFormat>Widescreen</PresentationFormat>
  <Paragraphs>814</Paragraphs>
  <Slides>48</Slides>
  <Notes>44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48</vt:i4>
      </vt:variant>
    </vt:vector>
  </HeadingPairs>
  <TitlesOfParts>
    <vt:vector size="65" baseType="lpstr">
      <vt:lpstr>宋体</vt:lpstr>
      <vt:lpstr>Aptos</vt:lpstr>
      <vt:lpstr>Arial</vt:lpstr>
      <vt:lpstr>Bebas Neue Bold</vt:lpstr>
      <vt:lpstr>Calibri</vt:lpstr>
      <vt:lpstr>Courier New</vt:lpstr>
      <vt:lpstr>Menlo</vt:lpstr>
      <vt:lpstr>Microsoft YaHei Bold</vt:lpstr>
      <vt:lpstr>Microsoft YaHei Regular</vt:lpstr>
      <vt:lpstr>Monaco</vt:lpstr>
      <vt:lpstr>Roboto</vt:lpstr>
      <vt:lpstr>Seaford Display</vt:lpstr>
      <vt:lpstr>Symbol</vt:lpstr>
      <vt:lpstr>Tenorite</vt:lpstr>
      <vt:lpstr>Wingdings</vt:lpstr>
      <vt:lpstr>Office Theme</vt:lpstr>
      <vt:lpstr>Office 主题​​</vt:lpstr>
      <vt:lpstr>PowerPoint Presentation</vt:lpstr>
      <vt:lpstr>PowerPoint Presentation</vt:lpstr>
      <vt:lpstr>PowerPoint Presentation</vt:lpstr>
      <vt:lpstr>Project Robius at a glance</vt:lpstr>
      <vt:lpstr>Background — Project Robius app dev framework</vt:lpstr>
      <vt:lpstr>Why Robrix, though?</vt:lpstr>
      <vt:lpstr>for more on Project Robius,  check out my RustNL talk, Wednesday @ 10am</vt:lpstr>
      <vt:lpstr>PowerPoint Presentation</vt:lpstr>
      <vt:lpstr>PowerPoint Presentation</vt:lpstr>
      <vt:lpstr>PowerPoint Presentation</vt:lpstr>
      <vt:lpstr>Meta-goals for Robrix as a flagship Robius app</vt:lpstr>
      <vt:lpstr>PowerPoint Presentation</vt:lpstr>
      <vt:lpstr>PowerPoint Presentation</vt:lpstr>
      <vt:lpstr>Stage 1:  the basics</vt:lpstr>
      <vt:lpstr>Some basics to save for Stage 2    (later 2024)</vt:lpstr>
      <vt:lpstr>Significant implementation challenges</vt:lpstr>
      <vt:lpstr>Targeted platform abstractions / OS service APIs</vt:lpstr>
      <vt:lpstr>Status — just getting started, lots to do!</vt:lpstr>
      <vt:lpstr>Platforms of interest</vt:lpstr>
      <vt:lpstr>PowerPoint Presentation</vt:lpstr>
      <vt:lpstr>&lt;demo&gt;  for future/offline viewers: the demo included an overview of Robrix running on macOS and Android.  Check out our git repo and run it on your own machine here: https://github.com/project-robius/robrix </vt:lpstr>
      <vt:lpstr>Makepad + Robius stack is efficient</vt:lpstr>
      <vt:lpstr>PowerPoint Presentation</vt:lpstr>
      <vt:lpstr>Robrix development revealed a concurrency challenge</vt:lpstr>
      <vt:lpstr>Robrix development revealed a concurrency challenge</vt:lpstr>
      <vt:lpstr>Robrix development revealed a concurrency challenge</vt:lpstr>
      <vt:lpstr>Robrix development revealed a concurrency challenge</vt:lpstr>
      <vt:lpstr>Robrix development revealed a concurrency challenge</vt:lpstr>
      <vt:lpstr>Robrix development revealed a concurrency challenge</vt:lpstr>
      <vt:lpstr>General mixed concurrency solution</vt:lpstr>
      <vt:lpstr>Stage 1 summary,  and looking forward</vt:lpstr>
      <vt:lpstr>PowerPoint Presentation</vt:lpstr>
      <vt:lpstr>Stage 2  —  a Matrix client for power users</vt:lpstr>
      <vt:lpstr>Reach feature parity with existing clients</vt:lpstr>
      <vt:lpstr>     Proper UI/UX design</vt:lpstr>
      <vt:lpstr>PowerPoint Presentation</vt:lpstr>
      <vt:lpstr> Multi-pane dockable tabs</vt:lpstr>
      <vt:lpstr>PowerPoint Presentation</vt:lpstr>
      <vt:lpstr>AI features — local LLM integration via Moxin</vt:lpstr>
      <vt:lpstr>  Robrix in-app AI chat</vt:lpstr>
      <vt:lpstr>PowerPoint Presentation</vt:lpstr>
      <vt:lpstr>Stage 3 — a community hub  (for open-source devs)</vt:lpstr>
      <vt:lpstr>Collect multiple federated services in a single experience</vt:lpstr>
      <vt:lpstr>Identity mgmt. via OpenWallet</vt:lpstr>
      <vt:lpstr>Many other service categories exist</vt:lpstr>
      <vt:lpstr>make it easier to use and discover the fediverse</vt:lpstr>
      <vt:lpstr>Acknowledgments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Rust Ecosystem</dc:title>
  <dc:creator>Kevin Alexander Boos</dc:creator>
  <cp:lastModifiedBy>Kevin Boos</cp:lastModifiedBy>
  <cp:revision>281</cp:revision>
  <cp:lastPrinted>2024-04-30T01:12:08Z</cp:lastPrinted>
  <dcterms:created xsi:type="dcterms:W3CDTF">2023-08-21T19:36:23Z</dcterms:created>
  <dcterms:modified xsi:type="dcterms:W3CDTF">2024-05-07T14:24:44Z</dcterms:modified>
</cp:coreProperties>
</file>